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3" r:id="rId4"/>
    <p:sldId id="304" r:id="rId5"/>
    <p:sldId id="264" r:id="rId6"/>
    <p:sldId id="271" r:id="rId7"/>
    <p:sldId id="307" r:id="rId8"/>
    <p:sldId id="300" r:id="rId9"/>
    <p:sldId id="274" r:id="rId10"/>
    <p:sldId id="282" r:id="rId11"/>
    <p:sldId id="280" r:id="rId12"/>
    <p:sldId id="283" r:id="rId13"/>
    <p:sldId id="284" r:id="rId14"/>
    <p:sldId id="302" r:id="rId15"/>
    <p:sldId id="297" r:id="rId16"/>
    <p:sldId id="290" r:id="rId17"/>
    <p:sldId id="291" r:id="rId18"/>
    <p:sldId id="296" r:id="rId19"/>
    <p:sldId id="305" r:id="rId20"/>
    <p:sldId id="295" r:id="rId21"/>
    <p:sldId id="306" r:id="rId22"/>
    <p:sldId id="287" r:id="rId23"/>
    <p:sldId id="288" r:id="rId24"/>
    <p:sldId id="303" r:id="rId25"/>
    <p:sldId id="26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F9933"/>
    <a:srgbClr val="000099"/>
    <a:srgbClr val="006600"/>
    <a:srgbClr val="3399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606" autoAdjust="0"/>
  </p:normalViewPr>
  <p:slideViewPr>
    <p:cSldViewPr>
      <p:cViewPr>
        <p:scale>
          <a:sx n="100" d="100"/>
          <a:sy n="100" d="100"/>
        </p:scale>
        <p:origin x="-1944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DB130-C80C-42EE-8FA4-ED2BCA39E336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63D38-A17E-45F5-94C5-9543598D2D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7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0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938D0-5BF8-4668-9093-4E0F33B7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E1F75-539C-4714-8189-BC699BA2B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9B827-53F7-4106-B641-CB018E6BC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7FCD-FE6A-40D3-9F3C-129057D8C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5DCFB-E148-492F-B060-59DA278C7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5A77-4272-40B2-86BF-0CEBE031D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2E0E9-4C18-4F9A-8E00-153B2A9B5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8726E-A549-42DB-A5F0-96F2A2772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04A5C-126C-48E4-9778-9951DFB1C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B7E15-11CB-4979-8282-DD1B81965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3673-D4A7-4B10-8BD2-4F9C5127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E95EC4-55A8-4F61-81FF-7E7AA1C41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static8.depositphotos.com/1068871/889/v/950/depositphotos_8896554-Frame-gzh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206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771775" y="908050"/>
            <a:ext cx="44718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2"/>
                </a:solidFill>
              </a:rPr>
              <a:t>Портфолио</a:t>
            </a:r>
            <a:endParaRPr lang="ru-RU" b="1" i="1" dirty="0">
              <a:solidFill>
                <a:schemeClr val="accent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Чаадаевой Виктории Юрьевны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4441825" y="3198813"/>
            <a:ext cx="260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 </a:t>
            </a:r>
            <a:endParaRPr lang="ru-RU"/>
          </a:p>
        </p:txBody>
      </p:sp>
      <p:pic>
        <p:nvPicPr>
          <p:cNvPr id="2" name="Pesnya_vospitatelya_-_Malyshi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000240"/>
            <a:ext cx="4000528" cy="3286148"/>
          </a:xfrm>
          <a:prstGeom prst="rect">
            <a:avLst/>
          </a:prstGeom>
          <a:ln>
            <a:solidFill>
              <a:srgbClr val="000099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Diagram 2"/>
          <p:cNvGrpSpPr>
            <a:grpSpLocks/>
          </p:cNvGrpSpPr>
          <p:nvPr/>
        </p:nvGrpSpPr>
        <p:grpSpPr bwMode="auto">
          <a:xfrm>
            <a:off x="264398" y="981075"/>
            <a:ext cx="8628777" cy="5660697"/>
            <a:chOff x="1590" y="861"/>
            <a:chExt cx="2543" cy="2543"/>
          </a:xfrm>
        </p:grpSpPr>
        <p:sp>
          <p:nvSpPr>
            <p:cNvPr id="20510" name="_s41988"/>
            <p:cNvSpPr>
              <a:spLocks noChangeShapeType="1"/>
            </p:cNvSpPr>
            <p:nvPr/>
          </p:nvSpPr>
          <p:spPr bwMode="auto">
            <a:xfrm flipV="1">
              <a:off x="2860" y="1273"/>
              <a:ext cx="0" cy="65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1" name="_s41989"/>
            <p:cNvSpPr>
              <a:spLocks noChangeArrowheads="1"/>
            </p:cNvSpPr>
            <p:nvPr/>
          </p:nvSpPr>
          <p:spPr bwMode="auto">
            <a:xfrm>
              <a:off x="2654" y="86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charset="0"/>
                </a:rPr>
                <a:t>Открытые</a:t>
              </a:r>
            </a:p>
            <a:p>
              <a:pPr algn="ctr"/>
              <a:r>
                <a:rPr lang="ru-RU" sz="1300" b="1">
                  <a:latin typeface="Arial" charset="0"/>
                </a:rPr>
                <a:t> занятия</a:t>
              </a:r>
            </a:p>
          </p:txBody>
        </p:sp>
        <p:sp>
          <p:nvSpPr>
            <p:cNvPr id="20512" name="_s41990"/>
            <p:cNvSpPr>
              <a:spLocks noChangeShapeType="1"/>
            </p:cNvSpPr>
            <p:nvPr/>
          </p:nvSpPr>
          <p:spPr bwMode="auto">
            <a:xfrm flipV="1">
              <a:off x="2963" y="1388"/>
              <a:ext cx="327" cy="5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3" name="_s41991"/>
            <p:cNvSpPr>
              <a:spLocks noChangeArrowheads="1"/>
            </p:cNvSpPr>
            <p:nvPr/>
          </p:nvSpPr>
          <p:spPr bwMode="auto">
            <a:xfrm>
              <a:off x="3187" y="100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>
                  <a:latin typeface="Arial" charset="0"/>
                </a:rPr>
                <a:t>Конкурсы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400" b="1">
                <a:latin typeface="Arial" charset="0"/>
              </a:endParaRPr>
            </a:p>
          </p:txBody>
        </p:sp>
        <p:sp>
          <p:nvSpPr>
            <p:cNvPr id="20514" name="_s41992"/>
            <p:cNvSpPr>
              <a:spLocks noChangeShapeType="1"/>
            </p:cNvSpPr>
            <p:nvPr/>
          </p:nvSpPr>
          <p:spPr bwMode="auto">
            <a:xfrm flipV="1">
              <a:off x="3038" y="1702"/>
              <a:ext cx="566" cy="32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5" name="_s41993"/>
            <p:cNvSpPr>
              <a:spLocks noChangeArrowheads="1"/>
            </p:cNvSpPr>
            <p:nvPr/>
          </p:nvSpPr>
          <p:spPr bwMode="auto">
            <a:xfrm>
              <a:off x="3577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>
                <a:latin typeface="Arial" charset="0"/>
              </a:endParaRPr>
            </a:p>
            <a:p>
              <a:pPr marL="342900" indent="-342900" algn="ctr"/>
              <a:r>
                <a:rPr lang="ru-RU" sz="1400" b="1">
                  <a:latin typeface="Arial" charset="0"/>
                </a:rPr>
                <a:t>Праздники,</a:t>
              </a:r>
            </a:p>
            <a:p>
              <a:pPr marL="342900" indent="-342900" algn="ctr"/>
              <a:r>
                <a:rPr lang="ru-RU" sz="1400" b="1">
                  <a:latin typeface="Arial" charset="0"/>
                </a:rPr>
                <a:t>развлечения</a:t>
              </a:r>
            </a:p>
            <a:p>
              <a:pPr marL="342900" indent="-342900" algn="ctr"/>
              <a:endParaRPr lang="ru-RU" sz="1400">
                <a:latin typeface="Arial" charset="0"/>
              </a:endParaRPr>
            </a:p>
            <a:p>
              <a:pPr marL="342900" indent="-342900" algn="ctr"/>
              <a:endParaRPr lang="ru-RU" sz="1400">
                <a:latin typeface="Arial" charset="0"/>
              </a:endParaRPr>
            </a:p>
          </p:txBody>
        </p:sp>
        <p:sp>
          <p:nvSpPr>
            <p:cNvPr id="20516" name="_s41994"/>
            <p:cNvSpPr>
              <a:spLocks noChangeShapeType="1"/>
            </p:cNvSpPr>
            <p:nvPr/>
          </p:nvSpPr>
          <p:spPr bwMode="auto">
            <a:xfrm>
              <a:off x="3066" y="2131"/>
              <a:ext cx="65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7" name="_s41995"/>
            <p:cNvSpPr>
              <a:spLocks noChangeArrowheads="1"/>
            </p:cNvSpPr>
            <p:nvPr/>
          </p:nvSpPr>
          <p:spPr bwMode="auto">
            <a:xfrm>
              <a:off x="3720" y="1926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 dirty="0" smtClean="0">
                  <a:latin typeface="Arial" charset="0"/>
                </a:rPr>
                <a:t>Компьютерные 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 dirty="0" smtClean="0">
                  <a:latin typeface="Arial" charset="0"/>
                </a:rPr>
                <a:t>игры</a:t>
              </a:r>
              <a:endParaRPr lang="ru-RU" sz="1300" b="1" dirty="0">
                <a:latin typeface="Arial" charset="0"/>
              </a:endParaRPr>
            </a:p>
          </p:txBody>
        </p:sp>
        <p:sp>
          <p:nvSpPr>
            <p:cNvPr id="20518" name="_s41996"/>
            <p:cNvSpPr>
              <a:spLocks noChangeShapeType="1"/>
            </p:cNvSpPr>
            <p:nvPr/>
          </p:nvSpPr>
          <p:spPr bwMode="auto">
            <a:xfrm>
              <a:off x="3039" y="2234"/>
              <a:ext cx="565" cy="32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9" name="_s41997"/>
            <p:cNvSpPr>
              <a:spLocks noChangeArrowheads="1"/>
            </p:cNvSpPr>
            <p:nvPr/>
          </p:nvSpPr>
          <p:spPr bwMode="auto">
            <a:xfrm>
              <a:off x="3577" y="245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charset="0"/>
                </a:rPr>
                <a:t>Творческие </a:t>
              </a:r>
            </a:p>
            <a:p>
              <a:pPr algn="ctr"/>
              <a:r>
                <a:rPr lang="ru-RU" sz="1300" b="1">
                  <a:latin typeface="Arial" charset="0"/>
                </a:rPr>
                <a:t>задания</a:t>
              </a:r>
            </a:p>
          </p:txBody>
        </p:sp>
        <p:sp>
          <p:nvSpPr>
            <p:cNvPr id="20520" name="_s41998"/>
            <p:cNvSpPr>
              <a:spLocks noChangeShapeType="1"/>
            </p:cNvSpPr>
            <p:nvPr/>
          </p:nvSpPr>
          <p:spPr bwMode="auto">
            <a:xfrm>
              <a:off x="2964" y="2309"/>
              <a:ext cx="326" cy="56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1" name="_s41999"/>
            <p:cNvSpPr>
              <a:spLocks noChangeArrowheads="1"/>
            </p:cNvSpPr>
            <p:nvPr/>
          </p:nvSpPr>
          <p:spPr bwMode="auto">
            <a:xfrm>
              <a:off x="3187" y="284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>
                <a:latin typeface="Arial" charset="0"/>
              </a:endParaRPr>
            </a:p>
            <a:p>
              <a:pPr marL="342900" indent="-342900" algn="ctr"/>
              <a:endParaRPr lang="ru-RU" sz="1400" b="1">
                <a:latin typeface="Arial" charset="0"/>
              </a:endParaRPr>
            </a:p>
            <a:p>
              <a:pPr marL="342900" indent="-342900" algn="ctr"/>
              <a:r>
                <a:rPr lang="ru-RU" sz="1400" b="1">
                  <a:latin typeface="Arial" charset="0"/>
                </a:rPr>
                <a:t>Дидактическая </a:t>
              </a:r>
            </a:p>
            <a:p>
              <a:pPr marL="342900" indent="-342900" algn="ctr"/>
              <a:r>
                <a:rPr lang="ru-RU" sz="1400" b="1">
                  <a:latin typeface="Arial" charset="0"/>
                </a:rPr>
                <a:t>игра</a:t>
              </a:r>
            </a:p>
            <a:p>
              <a:pPr marL="342900" indent="-342900" algn="ctr"/>
              <a:endParaRPr lang="ru-RU" sz="1400">
                <a:latin typeface="Arial" charset="0"/>
              </a:endParaRPr>
            </a:p>
          </p:txBody>
        </p:sp>
        <p:sp>
          <p:nvSpPr>
            <p:cNvPr id="20522" name="_s42000"/>
            <p:cNvSpPr>
              <a:spLocks noChangeShapeType="1"/>
            </p:cNvSpPr>
            <p:nvPr/>
          </p:nvSpPr>
          <p:spPr bwMode="auto">
            <a:xfrm>
              <a:off x="2861" y="2337"/>
              <a:ext cx="1" cy="6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3" name="_s42001"/>
            <p:cNvSpPr>
              <a:spLocks noChangeArrowheads="1"/>
            </p:cNvSpPr>
            <p:nvPr/>
          </p:nvSpPr>
          <p:spPr bwMode="auto">
            <a:xfrm>
              <a:off x="2654" y="299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charset="0"/>
                </a:rPr>
                <a:t>Проблемные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charset="0"/>
                </a:rPr>
                <a:t> задания</a:t>
              </a:r>
            </a:p>
            <a:p>
              <a:pPr marL="342900" indent="-342900" algn="ctr"/>
              <a:endParaRPr lang="ru-RU" sz="1300">
                <a:latin typeface="Arial" charset="0"/>
              </a:endParaRPr>
            </a:p>
          </p:txBody>
        </p:sp>
        <p:sp>
          <p:nvSpPr>
            <p:cNvPr id="20524" name="_s42002"/>
            <p:cNvSpPr>
              <a:spLocks noChangeShapeType="1"/>
            </p:cNvSpPr>
            <p:nvPr/>
          </p:nvSpPr>
          <p:spPr bwMode="auto">
            <a:xfrm flipH="1">
              <a:off x="2432" y="2310"/>
              <a:ext cx="327" cy="5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5" name="_s42003"/>
            <p:cNvSpPr>
              <a:spLocks noChangeArrowheads="1"/>
            </p:cNvSpPr>
            <p:nvPr/>
          </p:nvSpPr>
          <p:spPr bwMode="auto">
            <a:xfrm>
              <a:off x="2122" y="284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400" dirty="0">
                <a:latin typeface="Arial" charset="0"/>
              </a:endParaRPr>
            </a:p>
            <a:p>
              <a:pPr marL="342900" indent="-342900" algn="ctr"/>
              <a:r>
                <a:rPr lang="ru-RU" sz="1300" b="1" dirty="0" smtClean="0">
                  <a:latin typeface="Arial" charset="0"/>
                </a:rPr>
                <a:t>Художественное</a:t>
              </a:r>
            </a:p>
            <a:p>
              <a:pPr marL="342900" indent="-342900" algn="ctr"/>
              <a:r>
                <a:rPr lang="ru-RU" sz="1300" b="1" dirty="0" smtClean="0">
                  <a:latin typeface="Arial" charset="0"/>
                </a:rPr>
                <a:t> слово</a:t>
              </a:r>
              <a:endParaRPr lang="ru-RU" sz="1300" b="1" dirty="0">
                <a:latin typeface="Arial" charset="0"/>
              </a:endParaRPr>
            </a:p>
          </p:txBody>
        </p:sp>
        <p:sp>
          <p:nvSpPr>
            <p:cNvPr id="20526" name="_s42004"/>
            <p:cNvSpPr>
              <a:spLocks noChangeShapeType="1"/>
            </p:cNvSpPr>
            <p:nvPr/>
          </p:nvSpPr>
          <p:spPr bwMode="auto">
            <a:xfrm flipH="1">
              <a:off x="2118" y="2235"/>
              <a:ext cx="566" cy="32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7" name="_s42005"/>
            <p:cNvSpPr>
              <a:spLocks noChangeArrowheads="1"/>
            </p:cNvSpPr>
            <p:nvPr/>
          </p:nvSpPr>
          <p:spPr bwMode="auto">
            <a:xfrm>
              <a:off x="1732" y="245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 dirty="0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 dirty="0" smtClean="0">
                  <a:latin typeface="Arial" charset="0"/>
                </a:rPr>
                <a:t>Занятие-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 dirty="0" smtClean="0">
                  <a:latin typeface="Arial" charset="0"/>
                </a:rPr>
                <a:t> тренинг</a:t>
              </a:r>
            </a:p>
            <a:p>
              <a:pPr marL="342900" indent="-342900" algn="ctr"/>
              <a:endParaRPr lang="ru-RU" sz="1400" dirty="0">
                <a:latin typeface="Arial" charset="0"/>
              </a:endParaRPr>
            </a:p>
          </p:txBody>
        </p:sp>
        <p:sp>
          <p:nvSpPr>
            <p:cNvPr id="20528" name="_s42006"/>
            <p:cNvSpPr>
              <a:spLocks noChangeShapeType="1"/>
            </p:cNvSpPr>
            <p:nvPr/>
          </p:nvSpPr>
          <p:spPr bwMode="auto">
            <a:xfrm flipH="1">
              <a:off x="2003" y="2131"/>
              <a:ext cx="653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9" name="_s42007"/>
            <p:cNvSpPr>
              <a:spLocks noChangeArrowheads="1"/>
            </p:cNvSpPr>
            <p:nvPr/>
          </p:nvSpPr>
          <p:spPr bwMode="auto">
            <a:xfrm>
              <a:off x="1590" y="1925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600" b="1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600" b="1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charset="0"/>
                </a:rPr>
                <a:t>Занятие-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charset="0"/>
                </a:rPr>
                <a:t>соревнование</a:t>
              </a:r>
            </a:p>
            <a:p>
              <a:pPr marL="342900" indent="-342900" algn="ctr"/>
              <a:endParaRPr lang="ru-RU" sz="1400" b="1">
                <a:latin typeface="Arial" charset="0"/>
              </a:endParaRPr>
            </a:p>
          </p:txBody>
        </p:sp>
        <p:sp>
          <p:nvSpPr>
            <p:cNvPr id="20530" name="_s42008"/>
            <p:cNvSpPr>
              <a:spLocks noChangeShapeType="1"/>
            </p:cNvSpPr>
            <p:nvPr/>
          </p:nvSpPr>
          <p:spPr bwMode="auto">
            <a:xfrm flipH="1" flipV="1">
              <a:off x="2118" y="1702"/>
              <a:ext cx="565" cy="32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31" name="_s42009"/>
            <p:cNvSpPr>
              <a:spLocks noChangeArrowheads="1"/>
            </p:cNvSpPr>
            <p:nvPr/>
          </p:nvSpPr>
          <p:spPr bwMode="auto">
            <a:xfrm>
              <a:off x="1733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charset="0"/>
                </a:rPr>
                <a:t>Занятие-</a:t>
              </a:r>
            </a:p>
            <a:p>
              <a:pPr algn="ctr"/>
              <a:r>
                <a:rPr lang="ru-RU" sz="1300" b="1">
                  <a:latin typeface="Arial" charset="0"/>
                </a:rPr>
                <a:t>путешествие</a:t>
              </a:r>
            </a:p>
          </p:txBody>
        </p:sp>
        <p:sp>
          <p:nvSpPr>
            <p:cNvPr id="20532" name="_s42010"/>
            <p:cNvSpPr>
              <a:spLocks noChangeShapeType="1"/>
            </p:cNvSpPr>
            <p:nvPr/>
          </p:nvSpPr>
          <p:spPr bwMode="auto">
            <a:xfrm flipH="1" flipV="1">
              <a:off x="2432" y="1388"/>
              <a:ext cx="325" cy="56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33" name="_s42011"/>
            <p:cNvSpPr>
              <a:spLocks noChangeArrowheads="1"/>
            </p:cNvSpPr>
            <p:nvPr/>
          </p:nvSpPr>
          <p:spPr bwMode="auto">
            <a:xfrm>
              <a:off x="2123" y="1004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charset="0"/>
                </a:rPr>
                <a:t>Игра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300" b="1">
                <a:latin typeface="Arial" charset="0"/>
              </a:endParaRPr>
            </a:p>
          </p:txBody>
        </p:sp>
        <p:sp>
          <p:nvSpPr>
            <p:cNvPr id="20534" name="_s42012"/>
            <p:cNvSpPr>
              <a:spLocks noChangeArrowheads="1"/>
            </p:cNvSpPr>
            <p:nvPr/>
          </p:nvSpPr>
          <p:spPr bwMode="auto">
            <a:xfrm>
              <a:off x="2654" y="1927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2000" b="1" i="1">
                  <a:solidFill>
                    <a:srgbClr val="006600"/>
                  </a:solidFill>
                  <a:latin typeface="Arial" charset="0"/>
                </a:rPr>
                <a:t>Формы </a:t>
              </a:r>
            </a:p>
            <a:p>
              <a:pPr algn="ctr"/>
              <a:r>
                <a:rPr lang="ru-RU" sz="2000" b="1" i="1">
                  <a:solidFill>
                    <a:srgbClr val="006600"/>
                  </a:solidFill>
                  <a:latin typeface="Arial" charset="0"/>
                </a:rPr>
                <a:t>работы</a:t>
              </a:r>
            </a:p>
          </p:txBody>
        </p:sp>
      </p:grpSp>
      <p:grpSp>
        <p:nvGrpSpPr>
          <p:cNvPr id="20482" name="Diagram 29"/>
          <p:cNvGrpSpPr>
            <a:grpSpLocks/>
          </p:cNvGrpSpPr>
          <p:nvPr/>
        </p:nvGrpSpPr>
        <p:grpSpPr bwMode="auto">
          <a:xfrm>
            <a:off x="746225" y="981075"/>
            <a:ext cx="8146951" cy="5660697"/>
            <a:chOff x="1732" y="861"/>
            <a:chExt cx="2401" cy="2543"/>
          </a:xfrm>
        </p:grpSpPr>
        <p:sp>
          <p:nvSpPr>
            <p:cNvPr id="20485" name="_s42015"/>
            <p:cNvSpPr>
              <a:spLocks noChangeShapeType="1"/>
            </p:cNvSpPr>
            <p:nvPr/>
          </p:nvSpPr>
          <p:spPr bwMode="auto">
            <a:xfrm flipV="1">
              <a:off x="2860" y="1273"/>
              <a:ext cx="0" cy="65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86" name="_s42016"/>
            <p:cNvSpPr>
              <a:spLocks noChangeArrowheads="1"/>
            </p:cNvSpPr>
            <p:nvPr/>
          </p:nvSpPr>
          <p:spPr bwMode="auto">
            <a:xfrm>
              <a:off x="2654" y="86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charset="0"/>
                </a:rPr>
                <a:t>Открытые</a:t>
              </a:r>
            </a:p>
            <a:p>
              <a:pPr algn="ctr"/>
              <a:r>
                <a:rPr lang="ru-RU" sz="1300" b="1">
                  <a:latin typeface="Arial" charset="0"/>
                </a:rPr>
                <a:t> занятия</a:t>
              </a:r>
            </a:p>
          </p:txBody>
        </p:sp>
        <p:sp>
          <p:nvSpPr>
            <p:cNvPr id="20487" name="_s42017"/>
            <p:cNvSpPr>
              <a:spLocks noChangeShapeType="1"/>
            </p:cNvSpPr>
            <p:nvPr/>
          </p:nvSpPr>
          <p:spPr bwMode="auto">
            <a:xfrm flipV="1">
              <a:off x="2963" y="1388"/>
              <a:ext cx="327" cy="5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88" name="_s42018"/>
            <p:cNvSpPr>
              <a:spLocks noChangeArrowheads="1"/>
            </p:cNvSpPr>
            <p:nvPr/>
          </p:nvSpPr>
          <p:spPr bwMode="auto">
            <a:xfrm>
              <a:off x="3187" y="100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>
                  <a:latin typeface="Arial" charset="0"/>
                </a:rPr>
                <a:t>встречи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400" b="1">
                <a:latin typeface="Arial" charset="0"/>
              </a:endParaRPr>
            </a:p>
          </p:txBody>
        </p:sp>
        <p:sp>
          <p:nvSpPr>
            <p:cNvPr id="20489" name="_s42019"/>
            <p:cNvSpPr>
              <a:spLocks noChangeShapeType="1"/>
            </p:cNvSpPr>
            <p:nvPr/>
          </p:nvSpPr>
          <p:spPr bwMode="auto">
            <a:xfrm flipV="1">
              <a:off x="3038" y="1702"/>
              <a:ext cx="566" cy="32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0" name="_s42020"/>
            <p:cNvSpPr>
              <a:spLocks noChangeArrowheads="1"/>
            </p:cNvSpPr>
            <p:nvPr/>
          </p:nvSpPr>
          <p:spPr bwMode="auto">
            <a:xfrm>
              <a:off x="3577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 dirty="0">
                <a:latin typeface="Arial" charset="0"/>
              </a:endParaRPr>
            </a:p>
            <a:p>
              <a:pPr marL="342900" indent="-342900" algn="ctr"/>
              <a:r>
                <a:rPr lang="ru-RU" sz="1400" b="1" dirty="0" smtClean="0">
                  <a:latin typeface="Arial" charset="0"/>
                </a:rPr>
                <a:t>Праздники,</a:t>
              </a:r>
            </a:p>
            <a:p>
              <a:pPr marL="342900" indent="-342900" algn="ctr"/>
              <a:r>
                <a:rPr lang="ru-RU" sz="1400" b="1" dirty="0" smtClean="0">
                  <a:latin typeface="Arial" charset="0"/>
                </a:rPr>
                <a:t>развлечения</a:t>
              </a:r>
            </a:p>
            <a:p>
              <a:pPr marL="342900" indent="-342900" algn="ctr"/>
              <a:endParaRPr lang="ru-RU" sz="1400" dirty="0">
                <a:latin typeface="Arial" charset="0"/>
              </a:endParaRPr>
            </a:p>
            <a:p>
              <a:pPr marL="342900" indent="-342900" algn="ctr"/>
              <a:endParaRPr lang="ru-RU" sz="1400" dirty="0">
                <a:latin typeface="Arial" charset="0"/>
              </a:endParaRPr>
            </a:p>
          </p:txBody>
        </p:sp>
        <p:sp>
          <p:nvSpPr>
            <p:cNvPr id="20491" name="_s42021"/>
            <p:cNvSpPr>
              <a:spLocks noChangeShapeType="1"/>
            </p:cNvSpPr>
            <p:nvPr/>
          </p:nvSpPr>
          <p:spPr bwMode="auto">
            <a:xfrm>
              <a:off x="3066" y="2131"/>
              <a:ext cx="65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2" name="_s42022"/>
            <p:cNvSpPr>
              <a:spLocks noChangeArrowheads="1"/>
            </p:cNvSpPr>
            <p:nvPr/>
          </p:nvSpPr>
          <p:spPr bwMode="auto">
            <a:xfrm>
              <a:off x="3720" y="1926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 dirty="0">
                  <a:latin typeface="Arial" charset="0"/>
                </a:rPr>
                <a:t>Рассматривание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 dirty="0">
                  <a:latin typeface="Arial" charset="0"/>
                </a:rPr>
                <a:t> </a:t>
              </a:r>
              <a:r>
                <a:rPr lang="ru-RU" sz="1300" b="1" dirty="0" smtClean="0">
                  <a:latin typeface="Arial" charset="0"/>
                </a:rPr>
                <a:t>картин</a:t>
              </a:r>
              <a:endParaRPr lang="ru-RU" sz="1300" b="1" dirty="0">
                <a:latin typeface="Arial" charset="0"/>
              </a:endParaRPr>
            </a:p>
          </p:txBody>
        </p:sp>
        <p:sp>
          <p:nvSpPr>
            <p:cNvPr id="20493" name="_s42023"/>
            <p:cNvSpPr>
              <a:spLocks noChangeShapeType="1"/>
            </p:cNvSpPr>
            <p:nvPr/>
          </p:nvSpPr>
          <p:spPr bwMode="auto">
            <a:xfrm>
              <a:off x="3039" y="2234"/>
              <a:ext cx="565" cy="32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4" name="_s42024"/>
            <p:cNvSpPr>
              <a:spLocks noChangeArrowheads="1"/>
            </p:cNvSpPr>
            <p:nvPr/>
          </p:nvSpPr>
          <p:spPr bwMode="auto">
            <a:xfrm>
              <a:off x="3577" y="245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 dirty="0">
                  <a:latin typeface="Arial" charset="0"/>
                </a:rPr>
                <a:t>Творческие </a:t>
              </a:r>
            </a:p>
            <a:p>
              <a:pPr algn="ctr"/>
              <a:r>
                <a:rPr lang="ru-RU" sz="1300" b="1" dirty="0">
                  <a:latin typeface="Arial" charset="0"/>
                </a:rPr>
                <a:t>задания</a:t>
              </a:r>
            </a:p>
          </p:txBody>
        </p:sp>
        <p:sp>
          <p:nvSpPr>
            <p:cNvPr id="20495" name="_s42025"/>
            <p:cNvSpPr>
              <a:spLocks noChangeShapeType="1"/>
            </p:cNvSpPr>
            <p:nvPr/>
          </p:nvSpPr>
          <p:spPr bwMode="auto">
            <a:xfrm>
              <a:off x="2964" y="2309"/>
              <a:ext cx="326" cy="56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6" name="_s42026"/>
            <p:cNvSpPr>
              <a:spLocks noChangeArrowheads="1"/>
            </p:cNvSpPr>
            <p:nvPr/>
          </p:nvSpPr>
          <p:spPr bwMode="auto">
            <a:xfrm>
              <a:off x="3187" y="284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/>
              <a:r>
                <a:rPr lang="ru-RU" sz="1400" b="1" dirty="0">
                  <a:latin typeface="Arial" charset="0"/>
                </a:rPr>
                <a:t>конкурсы</a:t>
              </a:r>
            </a:p>
          </p:txBody>
        </p:sp>
        <p:sp>
          <p:nvSpPr>
            <p:cNvPr id="20497" name="_s42027"/>
            <p:cNvSpPr>
              <a:spLocks noChangeShapeType="1"/>
            </p:cNvSpPr>
            <p:nvPr/>
          </p:nvSpPr>
          <p:spPr bwMode="auto">
            <a:xfrm>
              <a:off x="2861" y="2337"/>
              <a:ext cx="1" cy="6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8" name="_s42028"/>
            <p:cNvSpPr>
              <a:spLocks noChangeArrowheads="1"/>
            </p:cNvSpPr>
            <p:nvPr/>
          </p:nvSpPr>
          <p:spPr bwMode="auto">
            <a:xfrm>
              <a:off x="2654" y="299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 dirty="0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 dirty="0">
                  <a:latin typeface="Arial" charset="0"/>
                </a:rPr>
                <a:t>Дидактические 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 dirty="0">
                  <a:latin typeface="Arial" charset="0"/>
                </a:rPr>
                <a:t>игры</a:t>
              </a:r>
            </a:p>
            <a:p>
              <a:pPr marL="342900" indent="-342900" algn="ctr"/>
              <a:endParaRPr lang="ru-RU" sz="1300" dirty="0">
                <a:latin typeface="Arial" charset="0"/>
              </a:endParaRPr>
            </a:p>
          </p:txBody>
        </p:sp>
        <p:sp>
          <p:nvSpPr>
            <p:cNvPr id="20499" name="_s42029"/>
            <p:cNvSpPr>
              <a:spLocks noChangeShapeType="1"/>
            </p:cNvSpPr>
            <p:nvPr/>
          </p:nvSpPr>
          <p:spPr bwMode="auto">
            <a:xfrm flipH="1">
              <a:off x="2432" y="2310"/>
              <a:ext cx="327" cy="5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0" name="_s42030"/>
            <p:cNvSpPr>
              <a:spLocks noChangeArrowheads="1"/>
            </p:cNvSpPr>
            <p:nvPr/>
          </p:nvSpPr>
          <p:spPr bwMode="auto">
            <a:xfrm>
              <a:off x="2122" y="284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/>
              <a:r>
                <a:rPr lang="ru-RU" sz="1300" b="1" dirty="0" smtClean="0">
                  <a:latin typeface="Arial" charset="0"/>
                </a:rPr>
                <a:t>Чтение</a:t>
              </a:r>
            </a:p>
            <a:p>
              <a:pPr marL="342900" indent="-342900" algn="ctr"/>
              <a:r>
                <a:rPr lang="ru-RU" sz="1300" b="1" dirty="0" smtClean="0">
                  <a:latin typeface="Arial" charset="0"/>
                </a:rPr>
                <a:t>художественной</a:t>
              </a:r>
            </a:p>
            <a:p>
              <a:pPr marL="342900" indent="-342900" algn="ctr"/>
              <a:r>
                <a:rPr lang="ru-RU" sz="1300" b="1" dirty="0" smtClean="0">
                  <a:latin typeface="Arial" charset="0"/>
                </a:rPr>
                <a:t> литературы</a:t>
              </a:r>
              <a:endParaRPr lang="ru-RU" sz="1300" b="1" dirty="0">
                <a:latin typeface="Arial" charset="0"/>
              </a:endParaRPr>
            </a:p>
          </p:txBody>
        </p:sp>
        <p:sp>
          <p:nvSpPr>
            <p:cNvPr id="20501" name="_s42031"/>
            <p:cNvSpPr>
              <a:spLocks noChangeShapeType="1"/>
            </p:cNvSpPr>
            <p:nvPr/>
          </p:nvSpPr>
          <p:spPr bwMode="auto">
            <a:xfrm flipH="1">
              <a:off x="2118" y="2235"/>
              <a:ext cx="566" cy="32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2" name="_s42032"/>
            <p:cNvSpPr>
              <a:spLocks noChangeArrowheads="1"/>
            </p:cNvSpPr>
            <p:nvPr/>
          </p:nvSpPr>
          <p:spPr bwMode="auto">
            <a:xfrm>
              <a:off x="1732" y="245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/>
              <a:r>
                <a:rPr lang="ru-RU" sz="1400" b="1" dirty="0">
                  <a:latin typeface="Arial" charset="0"/>
                </a:rPr>
                <a:t>презентации</a:t>
              </a:r>
            </a:p>
          </p:txBody>
        </p:sp>
        <p:sp>
          <p:nvSpPr>
            <p:cNvPr id="20503" name="_s42033"/>
            <p:cNvSpPr>
              <a:spLocks noChangeShapeType="1"/>
            </p:cNvSpPr>
            <p:nvPr/>
          </p:nvSpPr>
          <p:spPr bwMode="auto">
            <a:xfrm flipH="1">
              <a:off x="2003" y="2131"/>
              <a:ext cx="653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5" name="_s42035"/>
            <p:cNvSpPr>
              <a:spLocks noChangeShapeType="1"/>
            </p:cNvSpPr>
            <p:nvPr/>
          </p:nvSpPr>
          <p:spPr bwMode="auto">
            <a:xfrm flipH="1" flipV="1">
              <a:off x="2118" y="1702"/>
              <a:ext cx="565" cy="32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6" name="_s42036"/>
            <p:cNvSpPr>
              <a:spLocks noChangeArrowheads="1"/>
            </p:cNvSpPr>
            <p:nvPr/>
          </p:nvSpPr>
          <p:spPr bwMode="auto">
            <a:xfrm>
              <a:off x="1733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 dirty="0">
                  <a:latin typeface="Arial" charset="0"/>
                </a:rPr>
                <a:t>экскурсии</a:t>
              </a:r>
            </a:p>
          </p:txBody>
        </p:sp>
        <p:sp>
          <p:nvSpPr>
            <p:cNvPr id="20507" name="_s42037"/>
            <p:cNvSpPr>
              <a:spLocks noChangeShapeType="1"/>
            </p:cNvSpPr>
            <p:nvPr/>
          </p:nvSpPr>
          <p:spPr bwMode="auto">
            <a:xfrm flipH="1" flipV="1">
              <a:off x="2432" y="1388"/>
              <a:ext cx="325" cy="56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8" name="_s42038"/>
            <p:cNvSpPr>
              <a:spLocks noChangeArrowheads="1"/>
            </p:cNvSpPr>
            <p:nvPr/>
          </p:nvSpPr>
          <p:spPr bwMode="auto">
            <a:xfrm>
              <a:off x="2123" y="1004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charset="0"/>
                </a:rPr>
                <a:t>труд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300" b="1">
                <a:latin typeface="Arial" charset="0"/>
              </a:endParaRPr>
            </a:p>
          </p:txBody>
        </p:sp>
        <p:sp>
          <p:nvSpPr>
            <p:cNvPr id="20509" name="_s42039"/>
            <p:cNvSpPr>
              <a:spLocks noChangeArrowheads="1"/>
            </p:cNvSpPr>
            <p:nvPr/>
          </p:nvSpPr>
          <p:spPr bwMode="auto">
            <a:xfrm>
              <a:off x="2654" y="1927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  <a:headEnd/>
              <a:tailE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2000" b="1" i="1">
                  <a:solidFill>
                    <a:srgbClr val="000099"/>
                  </a:solidFill>
                  <a:latin typeface="Arial" charset="0"/>
                </a:rPr>
                <a:t>Формы </a:t>
              </a:r>
            </a:p>
            <a:p>
              <a:pPr algn="ctr"/>
              <a:r>
                <a:rPr lang="ru-RU" sz="2000" b="1" i="1">
                  <a:solidFill>
                    <a:srgbClr val="000099"/>
                  </a:solidFill>
                  <a:latin typeface="Arial" charset="0"/>
                </a:rPr>
                <a:t>работы</a:t>
              </a:r>
            </a:p>
          </p:txBody>
        </p:sp>
      </p:grpSp>
      <p:pic>
        <p:nvPicPr>
          <p:cNvPr id="9218" name="Picture 2" descr="C:\Users\admin\Desktop\ФОТО\Screenshot_2018-02-07-09-35-29.png"/>
          <p:cNvPicPr>
            <a:picLocks noChangeAspect="1" noChangeArrowheads="1"/>
          </p:cNvPicPr>
          <p:nvPr/>
        </p:nvPicPr>
        <p:blipFill>
          <a:blip r:embed="rId2"/>
          <a:srcRect l="52055" t="38541" r="3703" b="26042"/>
          <a:stretch>
            <a:fillRect/>
          </a:stretch>
        </p:blipFill>
        <p:spPr bwMode="auto">
          <a:xfrm>
            <a:off x="5429256" y="2500306"/>
            <a:ext cx="1538018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admin\Desktop\ФОТО\Screenshot_2018-02-07-09-35-59.png"/>
          <p:cNvPicPr>
            <a:picLocks noChangeAspect="1" noChangeArrowheads="1"/>
          </p:cNvPicPr>
          <p:nvPr/>
        </p:nvPicPr>
        <p:blipFill>
          <a:blip r:embed="rId3" cstate="print"/>
          <a:srcRect l="3703" t="21875" r="3703" b="26041"/>
          <a:stretch>
            <a:fillRect/>
          </a:stretch>
        </p:blipFill>
        <p:spPr bwMode="auto">
          <a:xfrm>
            <a:off x="285720" y="357166"/>
            <a:ext cx="1643074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admin\Desktop\ФОТО\Screenshot_2018-02-07-09-37-10.png"/>
          <p:cNvPicPr>
            <a:picLocks noChangeAspect="1" noChangeArrowheads="1"/>
          </p:cNvPicPr>
          <p:nvPr/>
        </p:nvPicPr>
        <p:blipFill>
          <a:blip r:embed="rId4"/>
          <a:srcRect l="66667" t="57292" r="3703" b="27083"/>
          <a:stretch>
            <a:fillRect/>
          </a:stretch>
        </p:blipFill>
        <p:spPr bwMode="auto">
          <a:xfrm>
            <a:off x="7215206" y="142852"/>
            <a:ext cx="1676412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admin\Desktop\ФОТО\Screenshot_2018-02-07-09-39-06.png"/>
          <p:cNvPicPr>
            <a:picLocks noChangeAspect="1" noChangeArrowheads="1"/>
          </p:cNvPicPr>
          <p:nvPr/>
        </p:nvPicPr>
        <p:blipFill>
          <a:blip r:embed="rId5"/>
          <a:srcRect l="66666" t="38542" r="1852" b="43750"/>
          <a:stretch>
            <a:fillRect/>
          </a:stretch>
        </p:blipFill>
        <p:spPr bwMode="auto">
          <a:xfrm>
            <a:off x="142844" y="5500702"/>
            <a:ext cx="1214446" cy="1214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C:\Users\admin\Desktop\ФОТО\Screenshot_2018-02-07-09-41-00.png"/>
          <p:cNvPicPr>
            <a:picLocks noChangeAspect="1" noChangeArrowheads="1"/>
          </p:cNvPicPr>
          <p:nvPr/>
        </p:nvPicPr>
        <p:blipFill>
          <a:blip r:embed="rId6"/>
          <a:srcRect l="66667" t="20833" r="3703" b="43750"/>
          <a:stretch>
            <a:fillRect/>
          </a:stretch>
        </p:blipFill>
        <p:spPr bwMode="auto">
          <a:xfrm>
            <a:off x="2285984" y="2500306"/>
            <a:ext cx="1500198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3" name="Picture 7" descr="C:\Users\admin\Desktop\ФОТО\Screenshot_2018-02-07-09-43-22.png"/>
          <p:cNvPicPr>
            <a:picLocks noChangeAspect="1" noChangeArrowheads="1"/>
          </p:cNvPicPr>
          <p:nvPr/>
        </p:nvPicPr>
        <p:blipFill>
          <a:blip r:embed="rId7" cstate="print"/>
          <a:srcRect l="18519" t="21874" r="22222" b="41667"/>
          <a:stretch>
            <a:fillRect/>
          </a:stretch>
        </p:blipFill>
        <p:spPr bwMode="auto">
          <a:xfrm>
            <a:off x="7786710" y="5500702"/>
            <a:ext cx="1159762" cy="1201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Oval 2"/>
          <p:cNvSpPr>
            <a:spLocks noChangeArrowheads="1"/>
          </p:cNvSpPr>
          <p:nvPr/>
        </p:nvSpPr>
        <p:spPr bwMode="auto">
          <a:xfrm>
            <a:off x="2987675" y="2492375"/>
            <a:ext cx="3168650" cy="1800225"/>
          </a:xfrm>
          <a:prstGeom prst="ellipse">
            <a:avLst/>
          </a:prstGeom>
          <a:solidFill>
            <a:srgbClr val="D6EB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132138" y="2708275"/>
            <a:ext cx="3025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>
                <a:solidFill>
                  <a:srgbClr val="006600"/>
                </a:solidFill>
                <a:latin typeface="Arial" charset="0"/>
              </a:rPr>
              <a:t>Методы и приемы активизации образовательной деятельности детей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79388" y="1989138"/>
            <a:ext cx="2376487" cy="274637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Игра-соревнование</a:t>
            </a: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179388" y="4221163"/>
            <a:ext cx="2376487" cy="461665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Презентация </a:t>
            </a:r>
            <a:r>
              <a:rPr lang="ru-RU" sz="1200" b="1" dirty="0" smtClean="0">
                <a:latin typeface="Arial" charset="0"/>
              </a:rPr>
              <a:t>«Герои отечества!»</a:t>
            </a:r>
            <a:endParaRPr lang="ru-RU" sz="1200" b="1" dirty="0">
              <a:latin typeface="Arial" charset="0"/>
            </a:endParaRP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179388" y="6381750"/>
            <a:ext cx="2376487" cy="274638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Встреча с героем сказки</a:t>
            </a:r>
          </a:p>
        </p:txBody>
      </p:sp>
      <p:sp>
        <p:nvSpPr>
          <p:cNvPr id="21517" name="Text Box 14"/>
          <p:cNvSpPr txBox="1">
            <a:spLocks noChangeArrowheads="1"/>
          </p:cNvSpPr>
          <p:nvPr/>
        </p:nvSpPr>
        <p:spPr bwMode="auto">
          <a:xfrm>
            <a:off x="3348038" y="6381750"/>
            <a:ext cx="2519362" cy="274638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Праздники с чаепитием</a:t>
            </a:r>
          </a:p>
        </p:txBody>
      </p:sp>
      <p:sp>
        <p:nvSpPr>
          <p:cNvPr id="21518" name="Text Box 15"/>
          <p:cNvSpPr txBox="1">
            <a:spLocks noChangeArrowheads="1"/>
          </p:cNvSpPr>
          <p:nvPr/>
        </p:nvSpPr>
        <p:spPr bwMode="auto">
          <a:xfrm>
            <a:off x="3214678" y="2000240"/>
            <a:ext cx="2725747" cy="274638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Пальчиковая гимнастика</a:t>
            </a:r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6443663" y="1989138"/>
            <a:ext cx="2449512" cy="274637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Работа группами</a:t>
            </a:r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6500825" y="4005263"/>
            <a:ext cx="2392349" cy="461665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Решение конструктивной задачи</a:t>
            </a:r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6443663" y="6308725"/>
            <a:ext cx="2520950" cy="274638"/>
          </a:xfrm>
          <a:prstGeom prst="rect">
            <a:avLst/>
          </a:prstGeom>
          <a:solidFill>
            <a:srgbClr val="F7FCD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Речевые игры </a:t>
            </a:r>
          </a:p>
        </p:txBody>
      </p:sp>
      <p:sp>
        <p:nvSpPr>
          <p:cNvPr id="21522" name="Oval 19"/>
          <p:cNvSpPr>
            <a:spLocks noChangeArrowheads="1"/>
          </p:cNvSpPr>
          <p:nvPr/>
        </p:nvSpPr>
        <p:spPr bwMode="auto">
          <a:xfrm>
            <a:off x="2714612" y="2285993"/>
            <a:ext cx="3500461" cy="2000264"/>
          </a:xfrm>
          <a:prstGeom prst="ellipse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800" b="1" dirty="0">
                <a:solidFill>
                  <a:srgbClr val="000099"/>
                </a:solidFill>
                <a:latin typeface="Arial" charset="0"/>
              </a:rPr>
              <a:t>Методы и приемы </a:t>
            </a:r>
          </a:p>
          <a:p>
            <a:pPr algn="ctr"/>
            <a:r>
              <a:rPr lang="ru-RU" sz="1800" b="1" dirty="0">
                <a:solidFill>
                  <a:srgbClr val="000099"/>
                </a:solidFill>
                <a:latin typeface="Arial" charset="0"/>
              </a:rPr>
              <a:t>активизации учебной</a:t>
            </a:r>
          </a:p>
          <a:p>
            <a:pPr algn="ctr"/>
            <a:r>
              <a:rPr lang="ru-RU" sz="1800" b="1" dirty="0">
                <a:solidFill>
                  <a:srgbClr val="000099"/>
                </a:solidFill>
                <a:latin typeface="Arial" charset="0"/>
              </a:rPr>
              <a:t> деятельности детей</a:t>
            </a:r>
          </a:p>
        </p:txBody>
      </p:sp>
      <p:pic>
        <p:nvPicPr>
          <p:cNvPr id="10242" name="Picture 2" descr="C:\Users\admin\Desktop\ФОТО\Screenshot_2018-02-07-23-51-42.png"/>
          <p:cNvPicPr>
            <a:picLocks noChangeAspect="1" noChangeArrowheads="1"/>
          </p:cNvPicPr>
          <p:nvPr/>
        </p:nvPicPr>
        <p:blipFill>
          <a:blip r:embed="rId2" cstate="print"/>
          <a:srcRect t="27083" r="1852" b="18750"/>
          <a:stretch>
            <a:fillRect/>
          </a:stretch>
        </p:blipFill>
        <p:spPr bwMode="auto">
          <a:xfrm>
            <a:off x="3500430" y="4429131"/>
            <a:ext cx="2143140" cy="18870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admin\Desktop\ФОТО\Screenshot_2018-02-08-00-27-40.png"/>
          <p:cNvPicPr>
            <a:picLocks noChangeAspect="1" noChangeArrowheads="1"/>
          </p:cNvPicPr>
          <p:nvPr/>
        </p:nvPicPr>
        <p:blipFill>
          <a:blip r:embed="rId3"/>
          <a:srcRect l="1852" t="19791" r="50000" b="52084"/>
          <a:stretch>
            <a:fillRect/>
          </a:stretch>
        </p:blipFill>
        <p:spPr bwMode="auto">
          <a:xfrm>
            <a:off x="632327" y="4714884"/>
            <a:ext cx="1582219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admin\Desktop\ФОТО\20180208_092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357554" y="142852"/>
            <a:ext cx="2524551" cy="18934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C:\Users\admin\Desktop\ФОТО\20180208_075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357430"/>
            <a:ext cx="2143140" cy="16073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246" name="Picture 6" descr="C:\Users\admin\Desktop\ФОТО\20180208_0915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500570"/>
            <a:ext cx="2285984" cy="17144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247" name="Picture 7" descr="C:\Users\admin\Desktop\ФОТО\Screenshot_2018-02-07-09-41-00.png"/>
          <p:cNvPicPr>
            <a:picLocks noChangeAspect="1" noChangeArrowheads="1"/>
          </p:cNvPicPr>
          <p:nvPr/>
        </p:nvPicPr>
        <p:blipFill>
          <a:blip r:embed="rId7"/>
          <a:srcRect l="3703" t="57292" r="66667" b="26042"/>
          <a:stretch>
            <a:fillRect/>
          </a:stretch>
        </p:blipFill>
        <p:spPr bwMode="auto">
          <a:xfrm>
            <a:off x="500034" y="142852"/>
            <a:ext cx="1785950" cy="1785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248" name="Picture 8" descr="C:\Users\admin\Desktop\ФОТО\Screenshot_2018-02-07-23-40-49.png"/>
          <p:cNvPicPr>
            <a:picLocks noChangeAspect="1" noChangeArrowheads="1"/>
          </p:cNvPicPr>
          <p:nvPr/>
        </p:nvPicPr>
        <p:blipFill>
          <a:blip r:embed="rId8" cstate="print"/>
          <a:srcRect t="17708" b="22917"/>
          <a:stretch>
            <a:fillRect/>
          </a:stretch>
        </p:blipFill>
        <p:spPr bwMode="auto">
          <a:xfrm>
            <a:off x="428596" y="2357430"/>
            <a:ext cx="1802082" cy="1785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249" name="Picture 9" descr="C:\Users\admin\Desktop\ФОТО\20180130_0941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142852"/>
            <a:ext cx="2286016" cy="1785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2047875" y="260350"/>
            <a:ext cx="59626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Создание предметно-развивающей среды</a:t>
            </a:r>
          </a:p>
          <a:p>
            <a:pPr algn="ctr"/>
            <a:r>
              <a:rPr lang="ru-RU" b="1" dirty="0">
                <a:solidFill>
                  <a:srgbClr val="000099"/>
                </a:solidFill>
              </a:rPr>
              <a:t>(Оформление группы по </a:t>
            </a:r>
            <a:r>
              <a:rPr lang="ru-RU" b="1" dirty="0" smtClean="0">
                <a:solidFill>
                  <a:srgbClr val="000099"/>
                </a:solidFill>
              </a:rPr>
              <a:t>сезону  «Зима»)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2530" name="Picture 5" descr="Фото-00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4214818"/>
            <a:ext cx="2735262" cy="20002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6" name="Picture 2" descr="C:\Users\admin\Desktop\ФОТО\20180208_094935.jpg"/>
          <p:cNvPicPr>
            <a:picLocks noChangeAspect="1" noChangeArrowheads="1"/>
          </p:cNvPicPr>
          <p:nvPr/>
        </p:nvPicPr>
        <p:blipFill>
          <a:blip r:embed="rId3" cstate="print"/>
          <a:srcRect r="2345" b="20231"/>
          <a:stretch>
            <a:fillRect/>
          </a:stretch>
        </p:blipFill>
        <p:spPr bwMode="auto">
          <a:xfrm rot="10800000">
            <a:off x="1285851" y="1214422"/>
            <a:ext cx="4081245" cy="2500330"/>
          </a:xfrm>
          <a:prstGeom prst="rect">
            <a:avLst/>
          </a:prstGeom>
          <a:solidFill>
            <a:srgbClr val="000099"/>
          </a:solidFill>
          <a:ln w="28575">
            <a:solidFill>
              <a:srgbClr val="FFFF00"/>
            </a:solidFill>
          </a:ln>
        </p:spPr>
      </p:pic>
      <p:pic>
        <p:nvPicPr>
          <p:cNvPr id="1027" name="Picture 3" descr="C:\Users\admin\Desktop\ФОТО\20180208_072920.jpg"/>
          <p:cNvPicPr>
            <a:picLocks noChangeAspect="1" noChangeArrowheads="1"/>
          </p:cNvPicPr>
          <p:nvPr/>
        </p:nvPicPr>
        <p:blipFill>
          <a:blip r:embed="rId4" cstate="print"/>
          <a:srcRect l="28358"/>
          <a:stretch>
            <a:fillRect/>
          </a:stretch>
        </p:blipFill>
        <p:spPr bwMode="auto">
          <a:xfrm rot="5400000">
            <a:off x="6482965" y="1446597"/>
            <a:ext cx="2286017" cy="239317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28" name="Picture 4" descr="C:\Users\admin\Desktop\ФОТО\20180208_072908.jpg"/>
          <p:cNvPicPr>
            <a:picLocks noChangeAspect="1" noChangeArrowheads="1"/>
          </p:cNvPicPr>
          <p:nvPr/>
        </p:nvPicPr>
        <p:blipFill>
          <a:blip r:embed="rId5" cstate="print"/>
          <a:srcRect l="29687" t="18750" r="17188" b="12500"/>
          <a:stretch>
            <a:fillRect/>
          </a:stretch>
        </p:blipFill>
        <p:spPr bwMode="auto">
          <a:xfrm rot="5400000">
            <a:off x="5393537" y="4036223"/>
            <a:ext cx="2428892" cy="23574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643174" y="49213"/>
            <a:ext cx="585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</a:rPr>
              <a:t>Игровые и развивающие  центры</a:t>
            </a:r>
          </a:p>
        </p:txBody>
      </p:sp>
      <p:sp>
        <p:nvSpPr>
          <p:cNvPr id="23562" name="TextBox 5"/>
          <p:cNvSpPr txBox="1">
            <a:spLocks noChangeArrowheads="1"/>
          </p:cNvSpPr>
          <p:nvPr/>
        </p:nvSpPr>
        <p:spPr bwMode="auto">
          <a:xfrm>
            <a:off x="6357950" y="3500438"/>
            <a:ext cx="2247900" cy="3063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Центр речевого развития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500958" y="3071810"/>
            <a:ext cx="0" cy="43656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45062" idx="0"/>
          </p:cNvCxnSpPr>
          <p:nvPr/>
        </p:nvCxnSpPr>
        <p:spPr>
          <a:xfrm flipH="1" flipV="1">
            <a:off x="7251700" y="3803650"/>
            <a:ext cx="0" cy="37465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5"/>
          <p:cNvSpPr txBox="1">
            <a:spLocks noChangeArrowheads="1"/>
          </p:cNvSpPr>
          <p:nvPr/>
        </p:nvSpPr>
        <p:spPr bwMode="auto">
          <a:xfrm>
            <a:off x="0" y="571480"/>
            <a:ext cx="3132137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Центр патриотического воспитания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71802" y="4643446"/>
            <a:ext cx="2928958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Центр </a:t>
            </a:r>
            <a:r>
              <a:rPr lang="ru-RU" sz="1400" b="1" dirty="0" smtClean="0"/>
              <a:t> познавательного развития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43768" y="2857496"/>
            <a:ext cx="102627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</a:t>
            </a:r>
            <a:r>
              <a:rPr lang="ru-RU" sz="1400" b="1" dirty="0" smtClean="0">
                <a:solidFill>
                  <a:schemeClr val="bg1"/>
                </a:solidFill>
              </a:rPr>
              <a:t>ольница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admin\Desktop\ФОТО\20180208_072657.jpg"/>
          <p:cNvPicPr>
            <a:picLocks noChangeAspect="1" noChangeArrowheads="1"/>
          </p:cNvPicPr>
          <p:nvPr/>
        </p:nvPicPr>
        <p:blipFill>
          <a:blip r:embed="rId2" cstate="print"/>
          <a:srcRect b="17267"/>
          <a:stretch>
            <a:fillRect/>
          </a:stretch>
        </p:blipFill>
        <p:spPr bwMode="auto">
          <a:xfrm rot="10800000">
            <a:off x="3143240" y="642918"/>
            <a:ext cx="2758183" cy="1711447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52" name="Picture 4" descr="C:\Users\admin\Desktop\ФОТО\20180208_085158.jpg"/>
          <p:cNvPicPr>
            <a:picLocks noChangeAspect="1" noChangeArrowheads="1"/>
          </p:cNvPicPr>
          <p:nvPr/>
        </p:nvPicPr>
        <p:blipFill>
          <a:blip r:embed="rId3" cstate="print"/>
          <a:srcRect b="20513"/>
          <a:stretch>
            <a:fillRect/>
          </a:stretch>
        </p:blipFill>
        <p:spPr bwMode="auto">
          <a:xfrm rot="10800000">
            <a:off x="6000760" y="642918"/>
            <a:ext cx="2995793" cy="221457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53" name="Picture 5" descr="C:\Users\admin\Desktop\ФОТО\20180208_085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143380"/>
            <a:ext cx="3000364" cy="235743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" name="Рисунок 19" descr="C:\Users\Лёха\Desktop\3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06" y="2428868"/>
            <a:ext cx="1748713" cy="2086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2054" name="Picture 6" descr="C:\Users\admin\Desktop\ФОТО\20180208_072526.jpg"/>
          <p:cNvPicPr>
            <a:picLocks noChangeAspect="1" noChangeArrowheads="1"/>
          </p:cNvPicPr>
          <p:nvPr/>
        </p:nvPicPr>
        <p:blipFill>
          <a:blip r:embed="rId6" cstate="print"/>
          <a:srcRect l="2499" r="2500" b="6061"/>
          <a:stretch>
            <a:fillRect/>
          </a:stretch>
        </p:blipFill>
        <p:spPr bwMode="auto">
          <a:xfrm rot="10800000">
            <a:off x="214282" y="2928934"/>
            <a:ext cx="2714644" cy="221455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55" name="Picture 7" descr="C:\Users\admin\Desktop\ФОТО\20180208_072617.jpg"/>
          <p:cNvPicPr>
            <a:picLocks noChangeAspect="1" noChangeArrowheads="1"/>
          </p:cNvPicPr>
          <p:nvPr/>
        </p:nvPicPr>
        <p:blipFill>
          <a:blip r:embed="rId7" cstate="print"/>
          <a:srcRect t="7691" b="7692"/>
          <a:stretch>
            <a:fillRect/>
          </a:stretch>
        </p:blipFill>
        <p:spPr bwMode="auto">
          <a:xfrm rot="10800000">
            <a:off x="3286116" y="5072074"/>
            <a:ext cx="2476485" cy="157163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56" name="Picture 8" descr="C:\Users\admin\Desktop\ФОТО\Screenshot_2018-02-07-09-44-45.png"/>
          <p:cNvPicPr>
            <a:picLocks noChangeAspect="1" noChangeArrowheads="1"/>
          </p:cNvPicPr>
          <p:nvPr/>
        </p:nvPicPr>
        <p:blipFill>
          <a:blip r:embed="rId8"/>
          <a:srcRect t="29002" b="31250"/>
          <a:stretch>
            <a:fillRect/>
          </a:stretch>
        </p:blipFill>
        <p:spPr bwMode="auto">
          <a:xfrm>
            <a:off x="214282" y="928670"/>
            <a:ext cx="2714644" cy="1918257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  <p:pic>
        <p:nvPicPr>
          <p:cNvPr id="2057" name="Picture 9" descr="C:\Users\admin\Desktop\ФОТО\20180208_072209.jpg"/>
          <p:cNvPicPr>
            <a:picLocks noChangeAspect="1" noChangeArrowheads="1"/>
          </p:cNvPicPr>
          <p:nvPr/>
        </p:nvPicPr>
        <p:blipFill>
          <a:blip r:embed="rId9" cstate="print"/>
          <a:srcRect t="4167" r="-1"/>
          <a:stretch>
            <a:fillRect/>
          </a:stretch>
        </p:blipFill>
        <p:spPr bwMode="auto">
          <a:xfrm>
            <a:off x="357158" y="5214950"/>
            <a:ext cx="2214578" cy="159170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14744" y="3286124"/>
            <a:ext cx="1809919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Спортивный центр </a:t>
            </a:r>
            <a:endParaRPr lang="ru-RU" sz="1400" b="1" dirty="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714744" y="6357958"/>
            <a:ext cx="119802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театра</a:t>
            </a:r>
            <a:endParaRPr lang="ru-RU" sz="1400" b="1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000892" y="3143248"/>
            <a:ext cx="1573943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книги</a:t>
            </a:r>
            <a:endParaRPr lang="ru-RU" sz="1400" b="1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6572264" y="6215082"/>
            <a:ext cx="1811337" cy="3063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Центр безопасности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57158" y="6286520"/>
            <a:ext cx="2365328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Центр </a:t>
            </a:r>
            <a:r>
              <a:rPr lang="ru-RU" sz="1400" b="1" dirty="0" smtClean="0"/>
              <a:t>ИЗО - деятельности</a:t>
            </a:r>
            <a:endParaRPr lang="ru-RU" sz="1400" b="1" dirty="0"/>
          </a:p>
        </p:txBody>
      </p:sp>
      <p:pic>
        <p:nvPicPr>
          <p:cNvPr id="3074" name="Picture 2" descr="C:\Users\admin\Desktop\ФОТО\20180208_07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03171" y="511945"/>
            <a:ext cx="2952739" cy="221455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</a:ln>
        </p:spPr>
      </p:pic>
      <p:pic>
        <p:nvPicPr>
          <p:cNvPr id="3075" name="Picture 3" descr="C:\Users\admin\Desktop\ФОТО\20180208_072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857884" y="3786190"/>
            <a:ext cx="3143240" cy="235743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</a:ln>
        </p:spPr>
      </p:pic>
      <p:pic>
        <p:nvPicPr>
          <p:cNvPr id="3077" name="Picture 5" descr="C:\Users\admin\Desktop\ФОТО\20180208_073940.jpg"/>
          <p:cNvPicPr>
            <a:picLocks noChangeAspect="1" noChangeArrowheads="1"/>
          </p:cNvPicPr>
          <p:nvPr/>
        </p:nvPicPr>
        <p:blipFill>
          <a:blip r:embed="rId4" cstate="print"/>
          <a:srcRect l="5590"/>
          <a:stretch>
            <a:fillRect/>
          </a:stretch>
        </p:blipFill>
        <p:spPr bwMode="auto">
          <a:xfrm rot="5400000">
            <a:off x="3141573" y="3787857"/>
            <a:ext cx="2646540" cy="235745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</a:ln>
        </p:spPr>
      </p:pic>
      <p:pic>
        <p:nvPicPr>
          <p:cNvPr id="3078" name="Picture 6" descr="C:\Users\admin\Desktop\ФОТО\20180208_072958.jpg"/>
          <p:cNvPicPr>
            <a:picLocks noChangeAspect="1" noChangeArrowheads="1"/>
          </p:cNvPicPr>
          <p:nvPr/>
        </p:nvPicPr>
        <p:blipFill>
          <a:blip r:embed="rId5" cstate="print"/>
          <a:srcRect l="19355"/>
          <a:stretch>
            <a:fillRect/>
          </a:stretch>
        </p:blipFill>
        <p:spPr bwMode="auto">
          <a:xfrm rot="5400000">
            <a:off x="488128" y="3798096"/>
            <a:ext cx="2381266" cy="235745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</a:ln>
        </p:spPr>
      </p:pic>
      <p:pic>
        <p:nvPicPr>
          <p:cNvPr id="3079" name="Picture 7" descr="C:\Users\admin\Desktop\ФОТО\20180208_0726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14666" y="500054"/>
            <a:ext cx="3071834" cy="235743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</a:ln>
        </p:spPr>
      </p:pic>
      <p:pic>
        <p:nvPicPr>
          <p:cNvPr id="19" name="Picture 2" descr="C:\Users\admin\Desktop\ФОТО\20180208_0727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22656" y="505982"/>
            <a:ext cx="2869400" cy="2286016"/>
          </a:xfrm>
          <a:prstGeom prst="rect">
            <a:avLst/>
          </a:prstGeom>
          <a:ln w="38100" cap="sq">
            <a:solidFill>
              <a:srgbClr val="FF3300"/>
            </a:solidFill>
            <a:prstDash val="sys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14348" y="3286124"/>
            <a:ext cx="1900199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/>
              <a:t>  </a:t>
            </a:r>
            <a:r>
              <a:rPr lang="ru-RU" sz="1600" b="1" dirty="0" smtClean="0"/>
              <a:t>Центр экологии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2373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684213" y="47625"/>
            <a:ext cx="79915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i="1" dirty="0">
                <a:solidFill>
                  <a:srgbClr val="006600"/>
                </a:solidFill>
              </a:rPr>
              <a:t>Игры на закрепление животного и растительного мира </a:t>
            </a:r>
          </a:p>
        </p:txBody>
      </p:sp>
      <p:pic>
        <p:nvPicPr>
          <p:cNvPr id="4099" name="Picture 3" descr="C:\Users\admin\Desktop\ФОТО\20180208_074651.jpg"/>
          <p:cNvPicPr>
            <a:picLocks noChangeAspect="1" noChangeArrowheads="1"/>
          </p:cNvPicPr>
          <p:nvPr/>
        </p:nvPicPr>
        <p:blipFill>
          <a:blip r:embed="rId2" cstate="print"/>
          <a:srcRect l="29808"/>
          <a:stretch>
            <a:fillRect/>
          </a:stretch>
        </p:blipFill>
        <p:spPr bwMode="auto">
          <a:xfrm rot="5400000">
            <a:off x="375019" y="482180"/>
            <a:ext cx="2607459" cy="2786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admin\Desktop\ФОТО\20180208_075345.jpg"/>
          <p:cNvPicPr>
            <a:picLocks noChangeAspect="1" noChangeArrowheads="1"/>
          </p:cNvPicPr>
          <p:nvPr/>
        </p:nvPicPr>
        <p:blipFill>
          <a:blip r:embed="rId3" cstate="print"/>
          <a:srcRect l="16250"/>
          <a:stretch>
            <a:fillRect/>
          </a:stretch>
        </p:blipFill>
        <p:spPr bwMode="auto">
          <a:xfrm rot="5400000">
            <a:off x="226203" y="3631393"/>
            <a:ext cx="3190868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C:\Users\admin\Desktop\ФОТО\20180208_075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81712" y="3619486"/>
            <a:ext cx="2952739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C:\Users\admin\Desktop\ФОТО\20180208_074349.jpg"/>
          <p:cNvPicPr>
            <a:picLocks noChangeAspect="1" noChangeArrowheads="1"/>
          </p:cNvPicPr>
          <p:nvPr/>
        </p:nvPicPr>
        <p:blipFill>
          <a:blip r:embed="rId5" cstate="print"/>
          <a:srcRect l="17964"/>
          <a:stretch>
            <a:fillRect/>
          </a:stretch>
        </p:blipFill>
        <p:spPr bwMode="auto">
          <a:xfrm rot="5400000">
            <a:off x="5941243" y="559559"/>
            <a:ext cx="3047990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 descr="C:\Users\admin\Desktop\ФОТО\20180208_072546.jpg"/>
          <p:cNvPicPr>
            <a:picLocks noChangeAspect="1" noChangeArrowheads="1"/>
          </p:cNvPicPr>
          <p:nvPr/>
        </p:nvPicPr>
        <p:blipFill>
          <a:blip r:embed="rId6" cstate="print"/>
          <a:srcRect l="10385" r="5537"/>
          <a:stretch>
            <a:fillRect/>
          </a:stretch>
        </p:blipFill>
        <p:spPr bwMode="auto">
          <a:xfrm rot="10800000">
            <a:off x="2778273" y="1763257"/>
            <a:ext cx="3483651" cy="3107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3203575" y="188913"/>
            <a:ext cx="314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99"/>
                </a:solidFill>
              </a:rPr>
              <a:t>Реализация проектов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476375" y="692150"/>
            <a:ext cx="58293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i="1">
                <a:solidFill>
                  <a:srgbClr val="0000FF"/>
                </a:solidFill>
              </a:rPr>
              <a:t>Проект «Твои защитники Россия»</a:t>
            </a:r>
            <a:endParaRPr lang="ru-RU"/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2176463" y="3089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8194" name="Picture 2" descr="C:\Users\admin\Desktop\ФОТО\Screenshot_2018-02-07-09-32-32.png"/>
          <p:cNvPicPr>
            <a:picLocks noChangeAspect="1" noChangeArrowheads="1"/>
          </p:cNvPicPr>
          <p:nvPr/>
        </p:nvPicPr>
        <p:blipFill>
          <a:blip r:embed="rId2"/>
          <a:srcRect t="19791" b="25000"/>
          <a:stretch>
            <a:fillRect/>
          </a:stretch>
        </p:blipFill>
        <p:spPr bwMode="auto">
          <a:xfrm>
            <a:off x="6357950" y="1071546"/>
            <a:ext cx="2643206" cy="259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dmin\Desktop\ФОТО\Screenshot_2018-02-07-23-50-10.png"/>
          <p:cNvPicPr>
            <a:picLocks noChangeAspect="1" noChangeArrowheads="1"/>
          </p:cNvPicPr>
          <p:nvPr/>
        </p:nvPicPr>
        <p:blipFill>
          <a:blip r:embed="rId3"/>
          <a:srcRect l="35185" t="21875" r="37037" b="63542"/>
          <a:stretch>
            <a:fillRect/>
          </a:stretch>
        </p:blipFill>
        <p:spPr bwMode="auto">
          <a:xfrm>
            <a:off x="571472" y="1214422"/>
            <a:ext cx="2643206" cy="246699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6" name="Picture 4" descr="C:\Users\admin\Desktop\ФОТО\Screenshot_2018-02-07-23-40-53.png"/>
          <p:cNvPicPr>
            <a:picLocks noChangeAspect="1" noChangeArrowheads="1"/>
          </p:cNvPicPr>
          <p:nvPr/>
        </p:nvPicPr>
        <p:blipFill>
          <a:blip r:embed="rId4"/>
          <a:srcRect l="35185" t="20833" b="62500"/>
          <a:stretch>
            <a:fillRect/>
          </a:stretch>
        </p:blipFill>
        <p:spPr bwMode="auto">
          <a:xfrm>
            <a:off x="428596" y="4000504"/>
            <a:ext cx="4688093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admin\Desktop\ФОТО\Screenshot_2018-02-07-23-40-53.png"/>
          <p:cNvPicPr>
            <a:picLocks noChangeAspect="1" noChangeArrowheads="1"/>
          </p:cNvPicPr>
          <p:nvPr/>
        </p:nvPicPr>
        <p:blipFill>
          <a:blip r:embed="rId4"/>
          <a:srcRect l="53704" t="60417" b="20833"/>
          <a:stretch>
            <a:fillRect/>
          </a:stretch>
        </p:blipFill>
        <p:spPr bwMode="auto">
          <a:xfrm>
            <a:off x="5929322" y="4286256"/>
            <a:ext cx="2480467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C:\Users\admin\Desktop\ФОТО\Screenshot_2018-02-07-23-50-10.png"/>
          <p:cNvPicPr>
            <a:picLocks noChangeAspect="1" noChangeArrowheads="1"/>
          </p:cNvPicPr>
          <p:nvPr/>
        </p:nvPicPr>
        <p:blipFill>
          <a:blip r:embed="rId3"/>
          <a:srcRect l="5556" t="38542" r="68518" b="45833"/>
          <a:stretch>
            <a:fillRect/>
          </a:stretch>
        </p:blipFill>
        <p:spPr bwMode="auto">
          <a:xfrm>
            <a:off x="3714744" y="1643050"/>
            <a:ext cx="1866913" cy="200026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4"/>
          <p:cNvSpPr txBox="1">
            <a:spLocks noChangeArrowheads="1"/>
          </p:cNvSpPr>
          <p:nvPr/>
        </p:nvSpPr>
        <p:spPr bwMode="auto">
          <a:xfrm>
            <a:off x="1763713" y="333375"/>
            <a:ext cx="61722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i="1" dirty="0">
                <a:solidFill>
                  <a:srgbClr val="0000FF"/>
                </a:solidFill>
              </a:rPr>
              <a:t>Проект </a:t>
            </a:r>
            <a:r>
              <a:rPr lang="ru-RU" sz="2800" b="1" i="1" dirty="0" smtClean="0">
                <a:solidFill>
                  <a:srgbClr val="0000FF"/>
                </a:solidFill>
              </a:rPr>
              <a:t>« </a:t>
            </a:r>
            <a:r>
              <a:rPr lang="ru-RU" sz="2800" b="1" i="1" dirty="0" err="1" smtClean="0">
                <a:solidFill>
                  <a:srgbClr val="0000FF"/>
                </a:solidFill>
              </a:rPr>
              <a:t>Здравствуй,Осень</a:t>
            </a:r>
            <a:r>
              <a:rPr lang="ru-RU" sz="2800" b="1" i="1" dirty="0" smtClean="0">
                <a:solidFill>
                  <a:srgbClr val="0000FF"/>
                </a:solidFill>
              </a:rPr>
              <a:t>!»</a:t>
            </a:r>
            <a:endParaRPr lang="ru-RU" dirty="0"/>
          </a:p>
        </p:txBody>
      </p:sp>
      <p:pic>
        <p:nvPicPr>
          <p:cNvPr id="9218" name="Picture 2" descr="C:\Users\admin\Desktop\ФОТО\Screenshot_2018-02-07-23-42-49.png"/>
          <p:cNvPicPr>
            <a:picLocks noChangeAspect="1" noChangeArrowheads="1"/>
          </p:cNvPicPr>
          <p:nvPr/>
        </p:nvPicPr>
        <p:blipFill>
          <a:blip r:embed="rId2"/>
          <a:srcRect l="9259" t="50000" r="40740" b="20833"/>
          <a:stretch>
            <a:fillRect/>
          </a:stretch>
        </p:blipFill>
        <p:spPr bwMode="auto">
          <a:xfrm>
            <a:off x="571472" y="1000108"/>
            <a:ext cx="1928826" cy="2000264"/>
          </a:xfrm>
          <a:prstGeom prst="rect">
            <a:avLst/>
          </a:prstGeom>
          <a:noFill/>
        </p:spPr>
      </p:pic>
      <p:pic>
        <p:nvPicPr>
          <p:cNvPr id="9219" name="Picture 3" descr="C:\Users\admin\Desktop\ФОТО\Screenshot_2018-02-08-00-28-11.png"/>
          <p:cNvPicPr>
            <a:picLocks noChangeAspect="1" noChangeArrowheads="1"/>
          </p:cNvPicPr>
          <p:nvPr/>
        </p:nvPicPr>
        <p:blipFill>
          <a:blip r:embed="rId3"/>
          <a:srcRect t="23958" b="37500"/>
          <a:stretch>
            <a:fillRect/>
          </a:stretch>
        </p:blipFill>
        <p:spPr bwMode="auto">
          <a:xfrm>
            <a:off x="4929190" y="857232"/>
            <a:ext cx="3857625" cy="2643206"/>
          </a:xfrm>
          <a:prstGeom prst="rect">
            <a:avLst/>
          </a:prstGeom>
          <a:noFill/>
        </p:spPr>
      </p:pic>
      <p:pic>
        <p:nvPicPr>
          <p:cNvPr id="9220" name="Picture 4" descr="C:\Users\admin\Desktop\ФОТО\Screenshot_2018-02-08-00-28-22.png"/>
          <p:cNvPicPr>
            <a:picLocks noChangeAspect="1" noChangeArrowheads="1"/>
          </p:cNvPicPr>
          <p:nvPr/>
        </p:nvPicPr>
        <p:blipFill>
          <a:blip r:embed="rId4"/>
          <a:srcRect t="20833" b="40625"/>
          <a:stretch>
            <a:fillRect/>
          </a:stretch>
        </p:blipFill>
        <p:spPr bwMode="auto">
          <a:xfrm>
            <a:off x="6215074" y="4857760"/>
            <a:ext cx="2786082" cy="1908995"/>
          </a:xfrm>
          <a:prstGeom prst="rect">
            <a:avLst/>
          </a:prstGeom>
          <a:noFill/>
        </p:spPr>
      </p:pic>
      <p:pic>
        <p:nvPicPr>
          <p:cNvPr id="9221" name="Picture 5" descr="C:\Users\admin\Desktop\ФОТО\ПЛАНШЕТ    ВИКИ 401.jpg"/>
          <p:cNvPicPr>
            <a:picLocks noChangeAspect="1" noChangeArrowheads="1"/>
          </p:cNvPicPr>
          <p:nvPr/>
        </p:nvPicPr>
        <p:blipFill>
          <a:blip r:embed="rId5"/>
          <a:srcRect l="17017" t="18750" r="27344" b="20833"/>
          <a:stretch>
            <a:fillRect/>
          </a:stretch>
        </p:blipFill>
        <p:spPr bwMode="auto">
          <a:xfrm>
            <a:off x="571472" y="3571876"/>
            <a:ext cx="3714776" cy="3025343"/>
          </a:xfrm>
          <a:prstGeom prst="rect">
            <a:avLst/>
          </a:prstGeom>
          <a:noFill/>
        </p:spPr>
      </p:pic>
      <p:pic>
        <p:nvPicPr>
          <p:cNvPr id="9223" name="Picture 7" descr="C:\Users\admin\Desktop\ФОТО\Screenshot_2018-02-07-09-38-24.png"/>
          <p:cNvPicPr>
            <a:picLocks noChangeAspect="1" noChangeArrowheads="1"/>
          </p:cNvPicPr>
          <p:nvPr/>
        </p:nvPicPr>
        <p:blipFill>
          <a:blip r:embed="rId6"/>
          <a:srcRect l="3704" t="59375" r="46296" b="27083"/>
          <a:stretch>
            <a:fillRect/>
          </a:stretch>
        </p:blipFill>
        <p:spPr bwMode="auto">
          <a:xfrm>
            <a:off x="2857488" y="1000108"/>
            <a:ext cx="1928826" cy="928694"/>
          </a:xfrm>
          <a:prstGeom prst="rect">
            <a:avLst/>
          </a:prstGeom>
          <a:noFill/>
        </p:spPr>
      </p:pic>
      <p:pic>
        <p:nvPicPr>
          <p:cNvPr id="9224" name="Picture 8" descr="C:\Users\admin\Desktop\ФОТО\Screenshot_2018-02-07-09-38-24.png"/>
          <p:cNvPicPr>
            <a:picLocks noChangeAspect="1" noChangeArrowheads="1"/>
          </p:cNvPicPr>
          <p:nvPr/>
        </p:nvPicPr>
        <p:blipFill>
          <a:blip r:embed="rId6"/>
          <a:srcRect l="42593" t="39583" r="3703" b="41667"/>
          <a:stretch>
            <a:fillRect/>
          </a:stretch>
        </p:blipFill>
        <p:spPr bwMode="auto">
          <a:xfrm>
            <a:off x="2714612" y="2143116"/>
            <a:ext cx="2071702" cy="1285884"/>
          </a:xfrm>
          <a:prstGeom prst="rect">
            <a:avLst/>
          </a:prstGeom>
          <a:noFill/>
        </p:spPr>
      </p:pic>
      <p:pic>
        <p:nvPicPr>
          <p:cNvPr id="9225" name="Picture 9" descr="C:\Users\admin\Desktop\ФОТО\Screenshot_2018-02-07-09-45-40.png"/>
          <p:cNvPicPr>
            <a:picLocks noChangeAspect="1" noChangeArrowheads="1"/>
          </p:cNvPicPr>
          <p:nvPr/>
        </p:nvPicPr>
        <p:blipFill>
          <a:blip r:embed="rId7"/>
          <a:srcRect t="27083" b="26042"/>
          <a:stretch>
            <a:fillRect/>
          </a:stretch>
        </p:blipFill>
        <p:spPr bwMode="auto">
          <a:xfrm>
            <a:off x="4143372" y="3143248"/>
            <a:ext cx="2643179" cy="22026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2500298" y="214290"/>
            <a:ext cx="3603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i="1" dirty="0" smtClean="0">
                <a:solidFill>
                  <a:srgbClr val="006600"/>
                </a:solidFill>
              </a:rPr>
              <a:t>Проект </a:t>
            </a:r>
            <a:endParaRPr lang="ru-RU" dirty="0">
              <a:solidFill>
                <a:srgbClr val="0066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6600"/>
                </a:solidFill>
              </a:rPr>
              <a:t>«Огонь друг – огонь враг»</a:t>
            </a:r>
            <a:endParaRPr lang="ru-RU" b="1" i="1" dirty="0">
              <a:solidFill>
                <a:srgbClr val="006600"/>
              </a:solidFill>
            </a:endParaRPr>
          </a:p>
        </p:txBody>
      </p:sp>
      <p:pic>
        <p:nvPicPr>
          <p:cNvPr id="6148" name="Picture 4" descr="C:\Users\admin\Desktop\ФОТО\Screenshot_2018-02-07-09-53-42.png"/>
          <p:cNvPicPr>
            <a:picLocks noChangeAspect="1" noChangeArrowheads="1"/>
          </p:cNvPicPr>
          <p:nvPr/>
        </p:nvPicPr>
        <p:blipFill>
          <a:blip r:embed="rId2"/>
          <a:srcRect t="19791" b="25000"/>
          <a:stretch>
            <a:fillRect/>
          </a:stretch>
        </p:blipFill>
        <p:spPr bwMode="auto">
          <a:xfrm>
            <a:off x="1071538" y="1285860"/>
            <a:ext cx="7358114" cy="5258655"/>
          </a:xfrm>
          <a:prstGeom prst="rect">
            <a:avLst/>
          </a:prstGeom>
          <a:noFill/>
          <a:ln w="76200">
            <a:solidFill>
              <a:srgbClr val="FF9933"/>
            </a:solidFill>
            <a:prstDash val="dash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Проект </a:t>
            </a:r>
            <a:r>
              <a:rPr lang="ru-RU" sz="2800" dirty="0" smtClean="0">
                <a:solidFill>
                  <a:srgbClr val="006600"/>
                </a:solidFill>
              </a:rPr>
              <a:t/>
            </a:r>
            <a:br>
              <a:rPr lang="ru-RU" sz="2800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«Закаляйся, если хочешь быть здоров!»</a:t>
            </a:r>
            <a:r>
              <a:rPr lang="ru-RU" b="1" dirty="0" smtClean="0">
                <a:solidFill>
                  <a:srgbClr val="006600"/>
                </a:solidFill>
              </a:rPr>
              <a:t/>
            </a:r>
            <a:br>
              <a:rPr lang="ru-RU" b="1" dirty="0" smtClean="0">
                <a:solidFill>
                  <a:srgbClr val="006600"/>
                </a:solidFill>
              </a:rPr>
            </a:br>
            <a:endParaRPr lang="ru-RU" dirty="0"/>
          </a:p>
        </p:txBody>
      </p:sp>
      <p:pic>
        <p:nvPicPr>
          <p:cNvPr id="7170" name="Picture 2" descr="C:\Users\admin\Desktop\ФОТО\Screenshot_2018-02-07-09-48-17.png"/>
          <p:cNvPicPr>
            <a:picLocks noChangeAspect="1" noChangeArrowheads="1"/>
          </p:cNvPicPr>
          <p:nvPr/>
        </p:nvPicPr>
        <p:blipFill>
          <a:blip r:embed="rId2"/>
          <a:srcRect t="34375" b="23958"/>
          <a:stretch>
            <a:fillRect/>
          </a:stretch>
        </p:blipFill>
        <p:spPr bwMode="auto">
          <a:xfrm>
            <a:off x="857224" y="3571876"/>
            <a:ext cx="385762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admin\Desktop\ФОТО\Screenshot_2018-02-08-00-28-57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9560" b="24884"/>
          <a:stretch>
            <a:fillRect/>
          </a:stretch>
        </p:blipFill>
        <p:spPr bwMode="auto">
          <a:xfrm>
            <a:off x="1000100" y="1428736"/>
            <a:ext cx="231457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admin\Desktop\ФОТО\Screenshot_2018-02-07-09-36-12.png"/>
          <p:cNvPicPr>
            <a:picLocks noChangeAspect="1" noChangeArrowheads="1"/>
          </p:cNvPicPr>
          <p:nvPr/>
        </p:nvPicPr>
        <p:blipFill>
          <a:blip r:embed="rId4"/>
          <a:srcRect l="16667" t="8333" r="16666" b="40625"/>
          <a:stretch>
            <a:fillRect/>
          </a:stretch>
        </p:blipFill>
        <p:spPr bwMode="auto">
          <a:xfrm>
            <a:off x="5786446" y="1428736"/>
            <a:ext cx="257176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admin\Desktop\ФОТО\Screenshot_2018-02-07-09-36-29.png"/>
          <p:cNvPicPr>
            <a:picLocks noChangeAspect="1" noChangeArrowheads="1"/>
          </p:cNvPicPr>
          <p:nvPr/>
        </p:nvPicPr>
        <p:blipFill>
          <a:blip r:embed="rId5"/>
          <a:srcRect l="1852" t="20833" r="66666" b="61458"/>
          <a:stretch>
            <a:fillRect/>
          </a:stretch>
        </p:blipFill>
        <p:spPr bwMode="auto">
          <a:xfrm>
            <a:off x="3857620" y="1785926"/>
            <a:ext cx="1500198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C:\Users\admin\Desktop\ФОТО\Screenshot_2018-02-07-09-36-29.png"/>
          <p:cNvPicPr>
            <a:picLocks noChangeAspect="1" noChangeArrowheads="1"/>
          </p:cNvPicPr>
          <p:nvPr/>
        </p:nvPicPr>
        <p:blipFill>
          <a:blip r:embed="rId5"/>
          <a:srcRect l="34615" t="20833" r="34615" b="62581"/>
          <a:stretch>
            <a:fillRect/>
          </a:stretch>
        </p:blipFill>
        <p:spPr bwMode="auto">
          <a:xfrm>
            <a:off x="6286512" y="5072074"/>
            <a:ext cx="171451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5003800" y="1052513"/>
            <a:ext cx="229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accent2"/>
                </a:solidFill>
              </a:rPr>
              <a:t>Немного о себе.</a:t>
            </a:r>
          </a:p>
        </p:txBody>
      </p:sp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4219575" y="1773238"/>
            <a:ext cx="4924425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2"/>
                </a:solidFill>
              </a:rPr>
              <a:t>Дата рождения: </a:t>
            </a:r>
            <a:r>
              <a:rPr lang="ru-RU" sz="2000" b="1" i="1" dirty="0" smtClean="0">
                <a:solidFill>
                  <a:schemeClr val="accent2"/>
                </a:solidFill>
              </a:rPr>
              <a:t>30.09.1973год</a:t>
            </a:r>
            <a:endParaRPr lang="ru-RU" sz="2000" b="1" i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ru-RU" sz="2000" b="1" i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accent2"/>
                </a:solidFill>
              </a:rPr>
              <a:t>Окончила  Калужский государственный  педагогический университет им.Циолковского в 1997 году по специальности  «Педагогика и методика начального образования»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</a:p>
          <a:p>
            <a:pPr marL="0" indent="0" algn="ctr">
              <a:buNone/>
            </a:pPr>
            <a:endParaRPr lang="ru-RU" sz="20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accent2"/>
                </a:solidFill>
              </a:rPr>
              <a:t>Работаю воспитателем в                        ГБДОУ « Детский сад № 1 «Радость»</a:t>
            </a:r>
          </a:p>
          <a:p>
            <a:pPr marL="0" indent="0" algn="ctr">
              <a:buNone/>
            </a:pPr>
            <a:r>
              <a:rPr lang="ru-RU" sz="2000" b="1" i="1" dirty="0" err="1" smtClean="0">
                <a:solidFill>
                  <a:schemeClr val="accent2"/>
                </a:solidFill>
              </a:rPr>
              <a:t>С.Новый-Энгеной</a:t>
            </a:r>
            <a:endParaRPr lang="ru-RU" sz="2000" b="1" i="1" dirty="0" smtClean="0">
              <a:solidFill>
                <a:schemeClr val="accent2"/>
              </a:solidFill>
            </a:endParaRPr>
          </a:p>
          <a:p>
            <a:endParaRPr lang="ru-RU" sz="2000" b="1" i="1" dirty="0" smtClean="0">
              <a:solidFill>
                <a:schemeClr val="accent2"/>
              </a:solidFill>
            </a:endParaRPr>
          </a:p>
          <a:p>
            <a:endParaRPr lang="ru-RU" sz="2000" b="1" i="1" dirty="0" smtClean="0">
              <a:solidFill>
                <a:schemeClr val="accent2"/>
              </a:solidFill>
            </a:endParaRPr>
          </a:p>
          <a:p>
            <a:endParaRPr lang="ru-RU" sz="1800" b="1" i="1" dirty="0" smtClean="0">
              <a:solidFill>
                <a:schemeClr val="accent2"/>
              </a:solidFill>
            </a:endParaRPr>
          </a:p>
          <a:p>
            <a:endParaRPr lang="ru-RU" sz="2000" b="1" i="1" dirty="0" smtClean="0">
              <a:solidFill>
                <a:schemeClr val="accent2"/>
              </a:solidFill>
            </a:endParaRPr>
          </a:p>
        </p:txBody>
      </p:sp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2987675" y="5445125"/>
            <a:ext cx="54483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Педагогический стаж работы – </a:t>
            </a:r>
            <a:r>
              <a:rPr lang="ru-RU" b="1" i="1" dirty="0" smtClean="0">
                <a:solidFill>
                  <a:schemeClr val="accent2"/>
                </a:solidFill>
              </a:rPr>
              <a:t>5 лет</a:t>
            </a:r>
            <a:endParaRPr lang="ru-RU" b="1" i="1" dirty="0">
              <a:solidFill>
                <a:schemeClr val="accent2"/>
              </a:solidFill>
            </a:endParaRPr>
          </a:p>
          <a:p>
            <a:r>
              <a:rPr lang="ru-RU" b="1" i="1" dirty="0">
                <a:solidFill>
                  <a:schemeClr val="accent2"/>
                </a:solidFill>
              </a:rPr>
              <a:t>В данном учреждении – </a:t>
            </a:r>
            <a:r>
              <a:rPr lang="ru-RU" b="1" i="1" dirty="0" smtClean="0">
                <a:solidFill>
                  <a:schemeClr val="accent2"/>
                </a:solidFill>
              </a:rPr>
              <a:t>5 лет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05381">
            <a:off x="785786" y="857232"/>
            <a:ext cx="3357586" cy="3214710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23"/>
          <p:cNvSpPr>
            <a:spLocks noChangeArrowheads="1"/>
          </p:cNvSpPr>
          <p:nvPr/>
        </p:nvSpPr>
        <p:spPr bwMode="auto">
          <a:xfrm>
            <a:off x="2124075" y="-171450"/>
            <a:ext cx="57070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sz="2800" b="1" i="1" dirty="0">
              <a:solidFill>
                <a:srgbClr val="0000FF"/>
              </a:solidFill>
            </a:endParaRPr>
          </a:p>
          <a:p>
            <a:pPr algn="ctr" eaLnBrk="0" hangingPunct="0"/>
            <a:r>
              <a:rPr lang="ru-RU" sz="2800" b="1" i="1" dirty="0">
                <a:solidFill>
                  <a:srgbClr val="FF3300"/>
                </a:solidFill>
              </a:rPr>
              <a:t>« Славный праздник День Победы»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5122" name="Picture 2" descr="C:\Users\admin\Desktop\ФОТО\Screenshot_2018-02-07-23-47-35.png"/>
          <p:cNvPicPr>
            <a:picLocks noChangeAspect="1" noChangeArrowheads="1"/>
          </p:cNvPicPr>
          <p:nvPr/>
        </p:nvPicPr>
        <p:blipFill>
          <a:blip r:embed="rId2"/>
          <a:srcRect l="1779" t="26041" r="1242" b="18750"/>
          <a:stretch>
            <a:fillRect/>
          </a:stretch>
        </p:blipFill>
        <p:spPr bwMode="auto">
          <a:xfrm>
            <a:off x="714348" y="857232"/>
            <a:ext cx="7786742" cy="5715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3957638" cy="53338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3300"/>
                </a:solidFill>
              </a:rPr>
              <a:t>Экскурсии</a:t>
            </a:r>
            <a:r>
              <a:rPr lang="ru-RU" dirty="0" smtClean="0">
                <a:solidFill>
                  <a:srgbClr val="FF3300"/>
                </a:solidFill>
              </a:rPr>
              <a:t/>
            </a:r>
            <a:br>
              <a:rPr lang="ru-RU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pic>
        <p:nvPicPr>
          <p:cNvPr id="10243" name="Picture 3" descr="C:\Users\admin\Desktop\ФОТО\Screenshot_2018-02-07-09-51-5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9560" b="24884"/>
          <a:stretch>
            <a:fillRect/>
          </a:stretch>
        </p:blipFill>
        <p:spPr bwMode="auto">
          <a:xfrm>
            <a:off x="357158" y="1000108"/>
            <a:ext cx="4714908" cy="4714908"/>
          </a:xfrm>
          <a:prstGeom prst="rect">
            <a:avLst/>
          </a:prstGeom>
          <a:noFill/>
        </p:spPr>
      </p:pic>
      <p:pic>
        <p:nvPicPr>
          <p:cNvPr id="10244" name="Picture 4" descr="C:\Users\admin\Desktop\ФОТО\Screenshot_2018-02-07-09-35-29.png"/>
          <p:cNvPicPr>
            <a:picLocks noChangeAspect="1" noChangeArrowheads="1"/>
          </p:cNvPicPr>
          <p:nvPr/>
        </p:nvPicPr>
        <p:blipFill>
          <a:blip r:embed="rId3"/>
          <a:srcRect t="19791" b="25000"/>
          <a:stretch>
            <a:fillRect/>
          </a:stretch>
        </p:blipFill>
        <p:spPr bwMode="auto">
          <a:xfrm>
            <a:off x="5286380" y="142852"/>
            <a:ext cx="3714776" cy="3646009"/>
          </a:xfrm>
          <a:prstGeom prst="rect">
            <a:avLst/>
          </a:prstGeom>
          <a:noFill/>
        </p:spPr>
      </p:pic>
      <p:pic>
        <p:nvPicPr>
          <p:cNvPr id="10245" name="Picture 5" descr="C:\Users\admin\Desktop\ФОТО\Screenshot_2018-02-07-09-37-10.png"/>
          <p:cNvPicPr>
            <a:picLocks noChangeAspect="1" noChangeArrowheads="1"/>
          </p:cNvPicPr>
          <p:nvPr/>
        </p:nvPicPr>
        <p:blipFill>
          <a:blip r:embed="rId4"/>
          <a:srcRect t="20833" b="23958"/>
          <a:stretch>
            <a:fillRect/>
          </a:stretch>
        </p:blipFill>
        <p:spPr bwMode="auto">
          <a:xfrm>
            <a:off x="5357786" y="3929066"/>
            <a:ext cx="3643370" cy="27860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357554" y="1285861"/>
            <a:ext cx="2735263" cy="107157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 b="1">
              <a:latin typeface="Arial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85720" y="571480"/>
            <a:ext cx="3816350" cy="52385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000099"/>
                </a:solidFill>
                <a:latin typeface="Arial" charset="0"/>
              </a:rPr>
              <a:t>Консультации, </a:t>
            </a:r>
            <a:r>
              <a:rPr lang="ru-RU" sz="1600" b="1" dirty="0" smtClean="0">
                <a:solidFill>
                  <a:srgbClr val="000099"/>
                </a:solidFill>
                <a:latin typeface="Arial" charset="0"/>
              </a:rPr>
              <a:t>беседы.</a:t>
            </a:r>
            <a:endParaRPr lang="ru-RU" sz="16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148263" y="1125538"/>
            <a:ext cx="3095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Arial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716463" y="476251"/>
            <a:ext cx="3960812" cy="59529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>
              <a:latin typeface="Arial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85720" y="1643050"/>
            <a:ext cx="2700337" cy="71438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Arial" charset="0"/>
              </a:rPr>
              <a:t>Фото выставки и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Arial" charset="0"/>
              </a:rPr>
              <a:t>выставки рисунков</a:t>
            </a:r>
          </a:p>
          <a:p>
            <a:pPr algn="ctr"/>
            <a:endParaRPr lang="ru-RU" sz="1800" dirty="0">
              <a:latin typeface="Arial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6357950" y="2071678"/>
            <a:ext cx="2447925" cy="936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ru-RU" sz="1800" b="1">
              <a:latin typeface="Arial" charset="0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571472" y="2714620"/>
            <a:ext cx="2447925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000099"/>
                </a:solidFill>
                <a:latin typeface="Arial" charset="0"/>
              </a:rPr>
              <a:t>Родительские уголки и папки-передвижки 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6286512" y="2071678"/>
            <a:ext cx="2447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000099"/>
                </a:solidFill>
                <a:latin typeface="Arial" charset="0"/>
              </a:rPr>
              <a:t>Родительские собрания и домашние задания</a:t>
            </a:r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H="1">
            <a:off x="3000364" y="207167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H="1">
            <a:off x="3000364" y="2285992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6143636" y="1785926"/>
            <a:ext cx="431801" cy="2905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H="1" flipV="1">
            <a:off x="2643174" y="1142984"/>
            <a:ext cx="7191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V="1">
            <a:off x="6072198" y="1071546"/>
            <a:ext cx="7191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4787900" y="620713"/>
            <a:ext cx="3744913" cy="33855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000099"/>
                </a:solidFill>
                <a:latin typeface="Arial" charset="0"/>
              </a:rPr>
              <a:t>Участие в конкурсах и утренниках</a:t>
            </a: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3492500" y="1571612"/>
            <a:ext cx="223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000099"/>
                </a:solidFill>
                <a:latin typeface="Arial" charset="0"/>
              </a:rPr>
              <a:t>Работа с родителями</a:t>
            </a:r>
            <a:endParaRPr lang="ru-RU" sz="2000" b="1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11266" name="Picture 2" descr="C:\Users\admin\Desktop\ФОТО\Screenshot_2018-02-07-09-38-33.png"/>
          <p:cNvPicPr>
            <a:picLocks noChangeAspect="1" noChangeArrowheads="1"/>
          </p:cNvPicPr>
          <p:nvPr/>
        </p:nvPicPr>
        <p:blipFill>
          <a:blip r:embed="rId2"/>
          <a:srcRect l="3703" t="28125" r="5555" b="52083"/>
          <a:stretch>
            <a:fillRect/>
          </a:stretch>
        </p:blipFill>
        <p:spPr bwMode="auto">
          <a:xfrm>
            <a:off x="285720" y="3500438"/>
            <a:ext cx="2947757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admin\Desktop\ФОТО\Screenshot_2018-02-07-23-43-45.png"/>
          <p:cNvPicPr>
            <a:picLocks noChangeAspect="1" noChangeArrowheads="1"/>
          </p:cNvPicPr>
          <p:nvPr/>
        </p:nvPicPr>
        <p:blipFill>
          <a:blip r:embed="rId3"/>
          <a:srcRect l="37037" t="29167" r="3703" b="42708"/>
          <a:stretch>
            <a:fillRect/>
          </a:stretch>
        </p:blipFill>
        <p:spPr bwMode="auto">
          <a:xfrm>
            <a:off x="3286116" y="2928934"/>
            <a:ext cx="228601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admin\Desktop\ФОТО\Screenshot_2018-02-07-23-43-45.png"/>
          <p:cNvPicPr>
            <a:picLocks noChangeAspect="1" noChangeArrowheads="1"/>
          </p:cNvPicPr>
          <p:nvPr/>
        </p:nvPicPr>
        <p:blipFill>
          <a:blip r:embed="rId3"/>
          <a:srcRect l="1852" t="29167" r="64815" b="57291"/>
          <a:stretch>
            <a:fillRect/>
          </a:stretch>
        </p:blipFill>
        <p:spPr bwMode="auto">
          <a:xfrm>
            <a:off x="5715008" y="3143248"/>
            <a:ext cx="2176111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C:\Users\admin\Desktop\ФОТО\Screenshot_2018-02-08-00-28-22.png"/>
          <p:cNvPicPr>
            <a:picLocks noChangeAspect="1" noChangeArrowheads="1"/>
          </p:cNvPicPr>
          <p:nvPr/>
        </p:nvPicPr>
        <p:blipFill>
          <a:blip r:embed="rId4"/>
          <a:srcRect t="20833" b="39019"/>
          <a:stretch>
            <a:fillRect/>
          </a:stretch>
        </p:blipFill>
        <p:spPr bwMode="auto">
          <a:xfrm>
            <a:off x="428596" y="4929198"/>
            <a:ext cx="264320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C:\Users\admin\Desktop\ФОТО\IMG-20180209-WA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5072074"/>
            <a:ext cx="3174990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C:\Users\admin\Desktop\ФОТО\20180208_073455.jpg"/>
          <p:cNvPicPr>
            <a:picLocks noChangeAspect="1" noChangeArrowheads="1"/>
          </p:cNvPicPr>
          <p:nvPr/>
        </p:nvPicPr>
        <p:blipFill>
          <a:blip r:embed="rId6" cstate="print"/>
          <a:srcRect t="8772"/>
          <a:stretch>
            <a:fillRect/>
          </a:stretch>
        </p:blipFill>
        <p:spPr bwMode="auto">
          <a:xfrm rot="10800000">
            <a:off x="6715140" y="5000636"/>
            <a:ext cx="2143140" cy="146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3" name="Picture 9" descr="C:\Users\admin\Desktop\ФОТО\20180208_073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661693" y="3339703"/>
            <a:ext cx="1571636" cy="11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  <p:bldP spid="47109" grpId="0" animBg="1"/>
      <p:bldP spid="47110" grpId="0" animBg="1"/>
      <p:bldP spid="47112" grpId="0" animBg="1"/>
      <p:bldP spid="47115" grpId="0" animBg="1"/>
      <p:bldP spid="47116" grpId="0"/>
      <p:bldP spid="47117" grpId="0" animBg="1"/>
      <p:bldP spid="47119" grpId="0" animBg="1"/>
      <p:bldP spid="47120" grpId="0" animBg="1"/>
      <p:bldP spid="47121" grpId="0" animBg="1"/>
      <p:bldP spid="47122" grpId="0" animBg="1"/>
      <p:bldP spid="47123" grpId="0" animBg="1"/>
      <p:bldP spid="471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700338" y="2924175"/>
            <a:ext cx="3676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>
              <a:latin typeface="Arial" charset="0"/>
            </a:endParaRP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0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3357554" y="3000372"/>
            <a:ext cx="27336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Arial" charset="0"/>
              </a:rPr>
              <a:t>Обмен опытом</a:t>
            </a:r>
          </a:p>
        </p:txBody>
      </p:sp>
      <p:pic>
        <p:nvPicPr>
          <p:cNvPr id="12290" name="Picture 2" descr="C:\Users\admin\Desktop\ФОТО\Screenshot_2018-02-07-09-33-34.png"/>
          <p:cNvPicPr>
            <a:picLocks noChangeAspect="1" noChangeArrowheads="1"/>
          </p:cNvPicPr>
          <p:nvPr/>
        </p:nvPicPr>
        <p:blipFill>
          <a:blip r:embed="rId2"/>
          <a:srcRect t="19791" b="25000"/>
          <a:stretch>
            <a:fillRect/>
          </a:stretch>
        </p:blipFill>
        <p:spPr bwMode="auto">
          <a:xfrm>
            <a:off x="214281" y="214290"/>
            <a:ext cx="2911415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C:\Users\admin\Desktop\ФОТО\Screenshot_2018-02-07-23-42-41.png"/>
          <p:cNvPicPr>
            <a:picLocks noChangeAspect="1" noChangeArrowheads="1"/>
          </p:cNvPicPr>
          <p:nvPr/>
        </p:nvPicPr>
        <p:blipFill>
          <a:blip r:embed="rId3"/>
          <a:srcRect l="1852" t="23958" r="1851" b="21875"/>
          <a:stretch>
            <a:fillRect/>
          </a:stretch>
        </p:blipFill>
        <p:spPr bwMode="auto">
          <a:xfrm>
            <a:off x="142844" y="3571876"/>
            <a:ext cx="300039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5" descr="C:\Users\admin\Desktop\ФОТО\Screenshot_2018-02-07-23-44-15.png"/>
          <p:cNvPicPr>
            <a:picLocks noChangeAspect="1" noChangeArrowheads="1"/>
          </p:cNvPicPr>
          <p:nvPr/>
        </p:nvPicPr>
        <p:blipFill>
          <a:blip r:embed="rId4"/>
          <a:srcRect l="1852" t="22917" r="1851" b="22916"/>
          <a:stretch>
            <a:fillRect/>
          </a:stretch>
        </p:blipFill>
        <p:spPr bwMode="auto">
          <a:xfrm>
            <a:off x="5929322" y="3571876"/>
            <a:ext cx="300039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6" descr="C:\Users\admin\Desktop\ФОТО\Screenshot_2018-02-07-23-52-07.png"/>
          <p:cNvPicPr>
            <a:picLocks noChangeAspect="1" noChangeArrowheads="1"/>
          </p:cNvPicPr>
          <p:nvPr/>
        </p:nvPicPr>
        <p:blipFill>
          <a:blip r:embed="rId5"/>
          <a:srcRect l="1852" t="22916" r="1851" b="23958"/>
          <a:stretch>
            <a:fillRect/>
          </a:stretch>
        </p:blipFill>
        <p:spPr bwMode="auto">
          <a:xfrm>
            <a:off x="6072198" y="214290"/>
            <a:ext cx="2928958" cy="2872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5" name="Picture 7" descr="C:\Users\admin\Desktop\ФОТО\20180130_094306.jpg"/>
          <p:cNvPicPr>
            <a:picLocks noChangeAspect="1" noChangeArrowheads="1"/>
          </p:cNvPicPr>
          <p:nvPr/>
        </p:nvPicPr>
        <p:blipFill>
          <a:blip r:embed="rId6" cstate="print"/>
          <a:srcRect l="24219" r="3124"/>
          <a:stretch>
            <a:fillRect/>
          </a:stretch>
        </p:blipFill>
        <p:spPr bwMode="auto">
          <a:xfrm>
            <a:off x="3357554" y="500042"/>
            <a:ext cx="2500330" cy="1935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6" name="Picture 8" descr="C:\Users\admin\Desktop\ФОТО\Screenshot_2018-02-05-16-56-49.png"/>
          <p:cNvPicPr>
            <a:picLocks noChangeAspect="1" noChangeArrowheads="1"/>
          </p:cNvPicPr>
          <p:nvPr/>
        </p:nvPicPr>
        <p:blipFill>
          <a:blip r:embed="rId7"/>
          <a:srcRect l="20000" t="34375" b="34375"/>
          <a:stretch>
            <a:fillRect/>
          </a:stretch>
        </p:blipFill>
        <p:spPr bwMode="auto">
          <a:xfrm>
            <a:off x="3357554" y="4429132"/>
            <a:ext cx="2366011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05273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Мир детства сладостен и тонок,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Как флейты плавающий звук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Пока смеётся мне ребенок,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Я знаю, что не зря живу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Твердят друзья: «Есть нивы тише»,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Но ни за что не отступлю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Я этих милых ребятишек,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Как собственных детей люблю.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 каждый день,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Как на премьеру.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Вхожу в притихший детский сад: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Иду сюда не для карьеры-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Здесь каждый мне ребенок рад.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Быть в гуще детских восприятий..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 так на протяжении лет -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Судьба моя – я воспитатель!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Нет лучшей доли на земле.</a:t>
            </a:r>
            <a:endParaRPr lang="ru-RU" sz="18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13314" name="Picture 2" descr="C:\Users\admin\Desktop\ФОТО\Screenshot_2018-02-07-09-37-01.png"/>
          <p:cNvPicPr>
            <a:picLocks noChangeAspect="1" noChangeArrowheads="1"/>
          </p:cNvPicPr>
          <p:nvPr/>
        </p:nvPicPr>
        <p:blipFill>
          <a:blip r:embed="rId2"/>
          <a:srcRect l="3703" t="38542" r="3703" b="34375"/>
          <a:stretch>
            <a:fillRect/>
          </a:stretch>
        </p:blipFill>
        <p:spPr bwMode="auto">
          <a:xfrm>
            <a:off x="6286512" y="285728"/>
            <a:ext cx="2500362" cy="1300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3315" name="Picture 3" descr="C:\Users\admin\Desktop\ФОТО\Screenshot_2018-02-07-09-40-18.png"/>
          <p:cNvPicPr>
            <a:picLocks noChangeAspect="1" noChangeArrowheads="1"/>
          </p:cNvPicPr>
          <p:nvPr/>
        </p:nvPicPr>
        <p:blipFill>
          <a:blip r:embed="rId3" cstate="print"/>
          <a:srcRect t="19791" b="35417"/>
          <a:stretch>
            <a:fillRect/>
          </a:stretch>
        </p:blipFill>
        <p:spPr bwMode="auto">
          <a:xfrm>
            <a:off x="142844" y="214290"/>
            <a:ext cx="2214578" cy="1763473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6" name="Picture 4" descr="C:\Users\admin\Desktop\ФОТО\Screenshot_2018-02-07-09-51-22.png"/>
          <p:cNvPicPr>
            <a:picLocks noChangeAspect="1" noChangeArrowheads="1"/>
          </p:cNvPicPr>
          <p:nvPr/>
        </p:nvPicPr>
        <p:blipFill>
          <a:blip r:embed="rId4"/>
          <a:srcRect l="51852" t="48958" r="5555" b="27083"/>
          <a:stretch>
            <a:fillRect/>
          </a:stretch>
        </p:blipFill>
        <p:spPr bwMode="auto">
          <a:xfrm>
            <a:off x="6858016" y="4572008"/>
            <a:ext cx="2000264" cy="20002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3317" name="Picture 5" descr="C:\Users\admin\Desktop\ФОТО\Screenshot_2018-02-07-09-52-05.png"/>
          <p:cNvPicPr>
            <a:picLocks noChangeAspect="1" noChangeArrowheads="1"/>
          </p:cNvPicPr>
          <p:nvPr/>
        </p:nvPicPr>
        <p:blipFill>
          <a:blip r:embed="rId5"/>
          <a:srcRect l="5555" t="57292" r="51852" b="27083"/>
          <a:stretch>
            <a:fillRect/>
          </a:stretch>
        </p:blipFill>
        <p:spPr bwMode="auto">
          <a:xfrm>
            <a:off x="142844" y="4929198"/>
            <a:ext cx="2571768" cy="167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3318" name="Picture 6" descr="C:\Users\admin\Desktop\ФОТО\Screenshot_2018-02-07-23-38-40.png"/>
          <p:cNvPicPr>
            <a:picLocks noChangeAspect="1" noChangeArrowheads="1"/>
          </p:cNvPicPr>
          <p:nvPr/>
        </p:nvPicPr>
        <p:blipFill>
          <a:blip r:embed="rId6"/>
          <a:srcRect l="11111" t="20833" r="5555" b="28125"/>
          <a:stretch>
            <a:fillRect/>
          </a:stretch>
        </p:blipFill>
        <p:spPr bwMode="auto">
          <a:xfrm>
            <a:off x="6572264" y="1785926"/>
            <a:ext cx="2296221" cy="2500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3319" name="Picture 7" descr="C:\Users\admin\Desktop\ФОТО\20180208_085854.jpg"/>
          <p:cNvPicPr>
            <a:picLocks noChangeAspect="1" noChangeArrowheads="1"/>
          </p:cNvPicPr>
          <p:nvPr/>
        </p:nvPicPr>
        <p:blipFill>
          <a:blip r:embed="rId7" cstate="print"/>
          <a:srcRect l="10134" t="13513" r="10811"/>
          <a:stretch>
            <a:fillRect/>
          </a:stretch>
        </p:blipFill>
        <p:spPr bwMode="auto">
          <a:xfrm>
            <a:off x="214282" y="2428868"/>
            <a:ext cx="2357454" cy="19343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1341438"/>
            <a:ext cx="87884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7200" b="1" i="1">
                <a:solidFill>
                  <a:schemeClr val="accent2"/>
                </a:solidFill>
              </a:rPr>
              <a:t>Спасибо </a:t>
            </a:r>
          </a:p>
          <a:p>
            <a:pPr algn="ctr"/>
            <a:r>
              <a:rPr lang="ru-RU" sz="7200" b="1" i="1">
                <a:solidFill>
                  <a:schemeClr val="accent2"/>
                </a:solidFill>
              </a:rPr>
              <a:t>за </a:t>
            </a:r>
          </a:p>
          <a:p>
            <a:pPr algn="ctr"/>
            <a:r>
              <a:rPr lang="ru-RU" sz="7200" b="1" i="1">
                <a:solidFill>
                  <a:schemeClr val="accent2"/>
                </a:solidFill>
              </a:rPr>
              <a:t>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005263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82575" y="765175"/>
            <a:ext cx="660975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u="sng" dirty="0">
                <a:solidFill>
                  <a:schemeClr val="accent2"/>
                </a:solidFill>
              </a:rPr>
              <a:t>Курсы повышения квалификации</a:t>
            </a:r>
            <a:r>
              <a:rPr lang="ru-RU" b="1" i="1" dirty="0">
                <a:solidFill>
                  <a:schemeClr val="accent2"/>
                </a:solidFill>
              </a:rPr>
              <a:t>:</a:t>
            </a:r>
            <a:endParaRPr lang="ru-RU" dirty="0">
              <a:solidFill>
                <a:schemeClr val="accent2"/>
              </a:solidFill>
            </a:endParaRPr>
          </a:p>
          <a:p>
            <a:endParaRPr lang="ru-RU" sz="1800" dirty="0">
              <a:solidFill>
                <a:schemeClr val="accent2"/>
              </a:solidFill>
            </a:endParaRP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2015год </a:t>
            </a:r>
            <a:r>
              <a:rPr lang="ru-RU" sz="1800" b="1" i="1" dirty="0">
                <a:solidFill>
                  <a:schemeClr val="accent2"/>
                </a:solidFill>
              </a:rPr>
              <a:t>– </a:t>
            </a:r>
            <a:r>
              <a:rPr lang="ru-RU" sz="1800" b="1" i="1" dirty="0" smtClean="0">
                <a:solidFill>
                  <a:schemeClr val="accent2"/>
                </a:solidFill>
              </a:rPr>
              <a:t>«Современные технологии и методики работы </a:t>
            </a: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с детьми дошкольного возраста в соответствии с ФГОС ДО»</a:t>
            </a:r>
            <a:endParaRPr lang="ru-RU" sz="1800" b="1" i="1" dirty="0">
              <a:solidFill>
                <a:schemeClr val="accent2"/>
              </a:solidFill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142844" y="3714752"/>
            <a:ext cx="4914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800" b="1" i="1" dirty="0">
              <a:solidFill>
                <a:schemeClr val="accent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285992"/>
            <a:ext cx="607223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5171" y="2860186"/>
            <a:ext cx="276710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44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  Награды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dmin\Desktop\ФОТО\IMG-20180208-WA0155.jpg"/>
          <p:cNvPicPr>
            <a:picLocks noChangeAspect="1" noChangeArrowheads="1"/>
          </p:cNvPicPr>
          <p:nvPr/>
        </p:nvPicPr>
        <p:blipFill>
          <a:blip r:embed="rId3"/>
          <a:srcRect l="8511" t="5090" r="6382"/>
          <a:stretch>
            <a:fillRect/>
          </a:stretch>
        </p:blipFill>
        <p:spPr bwMode="auto">
          <a:xfrm>
            <a:off x="357158" y="214291"/>
            <a:ext cx="2714644" cy="2531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admin\Desktop\ФОТО\IMG-20180208-WA0154.jpg"/>
          <p:cNvPicPr>
            <a:picLocks noChangeAspect="1" noChangeArrowheads="1"/>
          </p:cNvPicPr>
          <p:nvPr/>
        </p:nvPicPr>
        <p:blipFill>
          <a:blip r:embed="rId4"/>
          <a:srcRect l="15218" t="6098" r="4347" b="12592"/>
          <a:stretch>
            <a:fillRect/>
          </a:stretch>
        </p:blipFill>
        <p:spPr bwMode="auto">
          <a:xfrm>
            <a:off x="3428992" y="142852"/>
            <a:ext cx="2428892" cy="2625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admin\Desktop\ФОТО\IMG-20180208-WA0153.jpg"/>
          <p:cNvPicPr>
            <a:picLocks noChangeAspect="1" noChangeArrowheads="1"/>
          </p:cNvPicPr>
          <p:nvPr/>
        </p:nvPicPr>
        <p:blipFill>
          <a:blip r:embed="rId5"/>
          <a:srcRect l="7692" t="6521" r="10256" b="8696"/>
          <a:stretch>
            <a:fillRect/>
          </a:stretch>
        </p:blipFill>
        <p:spPr bwMode="auto">
          <a:xfrm>
            <a:off x="6429388" y="214290"/>
            <a:ext cx="2143140" cy="2611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Users\admin\Desktop\ФОТО\IMG-20180208-WA0152.jpg"/>
          <p:cNvPicPr>
            <a:picLocks noChangeAspect="1" noChangeArrowheads="1"/>
          </p:cNvPicPr>
          <p:nvPr/>
        </p:nvPicPr>
        <p:blipFill>
          <a:blip r:embed="rId6"/>
          <a:srcRect l="7843" t="1695" r="9804" b="10169"/>
          <a:stretch>
            <a:fillRect/>
          </a:stretch>
        </p:blipFill>
        <p:spPr bwMode="auto">
          <a:xfrm>
            <a:off x="500034" y="3429000"/>
            <a:ext cx="2428892" cy="3007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C:\Users\admin\Desktop\ФОТО\IMG-20180208-WA0150.jpg"/>
          <p:cNvPicPr>
            <a:picLocks noChangeAspect="1" noChangeArrowheads="1"/>
          </p:cNvPicPr>
          <p:nvPr/>
        </p:nvPicPr>
        <p:blipFill>
          <a:blip r:embed="rId7"/>
          <a:srcRect l="13637" t="10345" r="11363" b="13793"/>
          <a:stretch>
            <a:fillRect/>
          </a:stretch>
        </p:blipFill>
        <p:spPr bwMode="auto">
          <a:xfrm>
            <a:off x="6429388" y="3357562"/>
            <a:ext cx="230387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685800" y="492125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2600" b="1" i="1" dirty="0">
                <a:solidFill>
                  <a:srgbClr val="000080"/>
                </a:solidFill>
                <a:latin typeface="+mj-lt"/>
                <a:cs typeface="Arial" charset="0"/>
              </a:rPr>
              <a:t>Мой девиз по работе:</a:t>
            </a:r>
            <a:endParaRPr lang="ru-RU" sz="1800" dirty="0">
              <a:latin typeface="+mj-lt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503238" y="1101725"/>
            <a:ext cx="5868987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2000" b="1" i="1">
                <a:solidFill>
                  <a:srgbClr val="000080"/>
                </a:solidFill>
                <a:cs typeface="Arial" charset="0"/>
              </a:rPr>
              <a:t>«…как прошло детство, кто вел ребенка за руку в детские годы, что вошло в разум и сердце из окружающего мира – от  этого зависит, каким человеком станет сегодняшний малыш»  В.А.Сухомлинский</a:t>
            </a:r>
          </a:p>
          <a:p>
            <a:endParaRPr lang="ru-RU" sz="1800" i="1">
              <a:cs typeface="Arial" charset="0"/>
            </a:endParaRPr>
          </a:p>
        </p:txBody>
      </p:sp>
      <p:pic>
        <p:nvPicPr>
          <p:cNvPr id="4099" name="Picture 3" descr="C:\Users\admin\Desktop\ФОТО\20180208_093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857496"/>
            <a:ext cx="5429288" cy="3357586"/>
          </a:xfrm>
          <a:prstGeom prst="cube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8313" y="587375"/>
            <a:ext cx="4464050" cy="914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26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Педагогическое кредо</a:t>
            </a:r>
            <a:endParaRPr lang="ru-RU" sz="1800" i="1" dirty="0">
              <a:latin typeface="+mj-lt"/>
              <a:cs typeface="Arial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6840537" cy="1708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В детском садике быть  воспитателем    </a:t>
            </a:r>
          </a:p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 Каждодневное сложное дело,         </a:t>
            </a:r>
          </a:p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Нужно чутким быть, добрым, внимательным,</a:t>
            </a:r>
          </a:p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itchFamily="34" charset="0"/>
              </a:rPr>
              <a:t>Чтоб за каждого сердце  болело!</a:t>
            </a:r>
            <a:endParaRPr lang="ru-RU" sz="2000" dirty="0">
              <a:latin typeface="+mj-lt"/>
              <a:cs typeface="Arial" pitchFamily="34" charset="0"/>
            </a:endParaRPr>
          </a:p>
        </p:txBody>
      </p:sp>
      <p:pic>
        <p:nvPicPr>
          <p:cNvPr id="5122" name="Picture 2" descr="C:\Users\admin\Desktop\ФОТО\Screenshot_2018-02-07-09-54-50.png"/>
          <p:cNvPicPr>
            <a:picLocks noChangeAspect="1" noChangeArrowheads="1"/>
          </p:cNvPicPr>
          <p:nvPr/>
        </p:nvPicPr>
        <p:blipFill>
          <a:blip r:embed="rId5"/>
          <a:srcRect t="22917" b="23958"/>
          <a:stretch>
            <a:fillRect/>
          </a:stretch>
        </p:blipFill>
        <p:spPr bwMode="auto">
          <a:xfrm>
            <a:off x="4714876" y="3000372"/>
            <a:ext cx="3857625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Тема </a:t>
            </a:r>
            <a:r>
              <a:rPr lang="ru-RU" sz="3200" b="1" dirty="0" smtClean="0">
                <a:solidFill>
                  <a:srgbClr val="C00000"/>
                </a:solidFill>
              </a:rPr>
              <a:t>по самообразованию                 </a:t>
            </a:r>
            <a:r>
              <a:rPr lang="ru-RU" sz="3200" b="1" dirty="0" smtClean="0">
                <a:solidFill>
                  <a:srgbClr val="C00000"/>
                </a:solidFill>
              </a:rPr>
              <a:t>«Развитие связной речи дошкольников»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" y="2204864"/>
            <a:ext cx="2784764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-552" r="-749" b="16910"/>
          <a:stretch/>
        </p:blipFill>
        <p:spPr bwMode="auto">
          <a:xfrm>
            <a:off x="6398788" y="2403960"/>
            <a:ext cx="2709741" cy="191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2492896"/>
            <a:ext cx="2863028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ФОРМЫ РАБОТЫ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912074"/>
            <a:ext cx="172819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      </a:t>
            </a:r>
            <a:r>
              <a:rPr lang="ru-RU" sz="1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 ДЕТЬМИ</a:t>
            </a:r>
            <a:endParaRPr lang="ru-RU" sz="1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6573" y="2126961"/>
            <a:ext cx="1614170" cy="27699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</a:t>
            </a:r>
            <a:r>
              <a:rPr lang="ru-RU" sz="1200" b="1" i="1" dirty="0" smtClean="0">
                <a:solidFill>
                  <a:srgbClr val="FF0000"/>
                </a:solidFill>
              </a:rPr>
              <a:t>С РОДИТЕЛЯМИ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5009" y="4571570"/>
            <a:ext cx="194421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        </a:t>
            </a:r>
            <a:r>
              <a:rPr lang="ru-RU" sz="1200" b="1" i="1" dirty="0" smtClean="0">
                <a:solidFill>
                  <a:srgbClr val="FF0000"/>
                </a:solidFill>
              </a:rPr>
              <a:t>С ПЕДАГОГАМИ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Новая папка\Cloud Mail.Ru\Хакимова Камета\IMG-20170210-WA00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8" t="45695" r="3087" b="41337"/>
          <a:stretch/>
        </p:blipFill>
        <p:spPr bwMode="auto">
          <a:xfrm>
            <a:off x="5334094" y="4894963"/>
            <a:ext cx="2592288" cy="173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36867"/>
          <a:stretch/>
        </p:blipFill>
        <p:spPr bwMode="auto">
          <a:xfrm>
            <a:off x="1403648" y="4683083"/>
            <a:ext cx="2701641" cy="2027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18364" y="4375306"/>
            <a:ext cx="187220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   </a:t>
            </a:r>
            <a:r>
              <a:rPr lang="ru-RU" sz="1400" b="1" i="1" dirty="0" smtClean="0">
                <a:solidFill>
                  <a:srgbClr val="FF0000"/>
                </a:solidFill>
              </a:rPr>
              <a:t>самообразование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3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1510615" y="181271"/>
            <a:ext cx="6375516" cy="149046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000099"/>
                </a:solidFill>
              </a:rPr>
              <a:t>Образовательный процесс осуществляю</a:t>
            </a:r>
          </a:p>
          <a:p>
            <a:pPr algn="ctr">
              <a:defRPr/>
            </a:pPr>
            <a:r>
              <a:rPr lang="ru-RU" b="1" i="1" dirty="0">
                <a:solidFill>
                  <a:srgbClr val="000099"/>
                </a:solidFill>
              </a:rPr>
              <a:t> по следующим направлениям: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366963" y="1484313"/>
            <a:ext cx="188912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443663" y="1484313"/>
            <a:ext cx="144462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23850" y="4038600"/>
            <a:ext cx="3582988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Познавательное</a:t>
            </a:r>
          </a:p>
        </p:txBody>
      </p:sp>
      <p:sp>
        <p:nvSpPr>
          <p:cNvPr id="25" name="Овал 24"/>
          <p:cNvSpPr/>
          <p:nvPr/>
        </p:nvSpPr>
        <p:spPr>
          <a:xfrm>
            <a:off x="5254625" y="3990975"/>
            <a:ext cx="3582988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Физическое</a:t>
            </a:r>
          </a:p>
        </p:txBody>
      </p:sp>
      <p:sp>
        <p:nvSpPr>
          <p:cNvPr id="26" name="Овал 25"/>
          <p:cNvSpPr/>
          <p:nvPr/>
        </p:nvSpPr>
        <p:spPr>
          <a:xfrm>
            <a:off x="3654425" y="5589588"/>
            <a:ext cx="2087563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0099"/>
                </a:solidFill>
              </a:rPr>
              <a:t>Речевое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2771775" y="1700213"/>
            <a:ext cx="1135063" cy="2338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323529" y="1955006"/>
            <a:ext cx="4086812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Социально-коммуникативное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254625" y="1671638"/>
            <a:ext cx="1046163" cy="2366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4937125" y="1916113"/>
            <a:ext cx="4086225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Художественно-эстетическое</a:t>
            </a:r>
          </a:p>
        </p:txBody>
      </p:sp>
      <p:cxnSp>
        <p:nvCxnSpPr>
          <p:cNvPr id="39" name="Прямая со стрелкой 38"/>
          <p:cNvCxnSpPr>
            <a:stCxn id="10" idx="4"/>
            <a:endCxn id="26" idx="0"/>
          </p:cNvCxnSpPr>
          <p:nvPr/>
        </p:nvCxnSpPr>
        <p:spPr>
          <a:xfrm>
            <a:off x="4699000" y="1671638"/>
            <a:ext cx="0" cy="3917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admin\Desktop\ФОТО\Screenshot_2018-02-08-00-24-17.png"/>
          <p:cNvPicPr>
            <a:picLocks noChangeAspect="1" noChangeArrowheads="1"/>
          </p:cNvPicPr>
          <p:nvPr/>
        </p:nvPicPr>
        <p:blipFill>
          <a:blip r:embed="rId2" cstate="print"/>
          <a:srcRect t="23958" b="25000"/>
          <a:stretch>
            <a:fillRect/>
          </a:stretch>
        </p:blipFill>
        <p:spPr bwMode="auto">
          <a:xfrm>
            <a:off x="6715140" y="2857496"/>
            <a:ext cx="1785950" cy="114300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 descr="C:\Users\admin\Desktop\ФОТО\Screenshot_2018-02-07-09-41-00.png"/>
          <p:cNvPicPr>
            <a:picLocks noChangeAspect="1" noChangeArrowheads="1"/>
          </p:cNvPicPr>
          <p:nvPr/>
        </p:nvPicPr>
        <p:blipFill>
          <a:blip r:embed="rId3"/>
          <a:srcRect l="64815" t="56250" r="1851" b="25000"/>
          <a:stretch>
            <a:fillRect/>
          </a:stretch>
        </p:blipFill>
        <p:spPr bwMode="auto">
          <a:xfrm>
            <a:off x="6786578" y="5072074"/>
            <a:ext cx="1285884" cy="1285884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 descr="C:\Users\admin\Desktop\ФОТО\2018131_91837174.jpg"/>
          <p:cNvPicPr>
            <a:picLocks noChangeAspect="1" noChangeArrowheads="1"/>
          </p:cNvPicPr>
          <p:nvPr/>
        </p:nvPicPr>
        <p:blipFill>
          <a:blip r:embed="rId4"/>
          <a:srcRect t="20886" b="8860"/>
          <a:stretch>
            <a:fillRect/>
          </a:stretch>
        </p:blipFill>
        <p:spPr bwMode="auto">
          <a:xfrm>
            <a:off x="642910" y="5072074"/>
            <a:ext cx="2000264" cy="168204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0" name="Picture 6" descr="C:\Users\admin\Desktop\ФОТО\Screenshot_2018-02-07-23-44-15.png"/>
          <p:cNvPicPr>
            <a:picLocks noChangeAspect="1" noChangeArrowheads="1"/>
          </p:cNvPicPr>
          <p:nvPr/>
        </p:nvPicPr>
        <p:blipFill>
          <a:blip r:embed="rId5"/>
          <a:srcRect l="66667" t="23958" r="4545" b="59375"/>
          <a:stretch>
            <a:fillRect/>
          </a:stretch>
        </p:blipFill>
        <p:spPr bwMode="auto">
          <a:xfrm>
            <a:off x="428596" y="2857496"/>
            <a:ext cx="1357322" cy="1143008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1" name="Picture 7" descr="C:\Users\admin\Desktop\ФОТО\Screenshot_2018-02-08-00-25-19.png"/>
          <p:cNvPicPr>
            <a:picLocks noChangeAspect="1" noChangeArrowheads="1"/>
          </p:cNvPicPr>
          <p:nvPr/>
        </p:nvPicPr>
        <p:blipFill>
          <a:blip r:embed="rId6" cstate="print"/>
          <a:srcRect l="12249" t="19791" b="47482"/>
          <a:stretch>
            <a:fillRect/>
          </a:stretch>
        </p:blipFill>
        <p:spPr bwMode="auto">
          <a:xfrm>
            <a:off x="3643306" y="2928934"/>
            <a:ext cx="2047189" cy="135732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ChangeArrowheads="1"/>
          </p:cNvSpPr>
          <p:nvPr/>
        </p:nvSpPr>
        <p:spPr bwMode="auto">
          <a:xfrm>
            <a:off x="2786050" y="1714488"/>
            <a:ext cx="3478212" cy="1295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i="1" dirty="0">
                <a:solidFill>
                  <a:srgbClr val="006600"/>
                </a:solidFill>
              </a:rPr>
              <a:t>ИСПОЛЬЗОВАНИЕ СОВРЕМЕННЫХ ОБРАЗОВАТЕЛЬНЫХ ТЕХНОЛОГИЙ</a:t>
            </a: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428596" y="2285992"/>
            <a:ext cx="2089150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 b="1">
              <a:latin typeface="Arial" charset="0"/>
            </a:endParaRP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323850" y="2500306"/>
            <a:ext cx="2376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charset="0"/>
              </a:rPr>
              <a:t>ЗДОРОВЬЕ</a:t>
            </a:r>
          </a:p>
          <a:p>
            <a:pPr algn="ctr"/>
            <a:r>
              <a:rPr lang="ru-RU" sz="1400" b="1" dirty="0">
                <a:latin typeface="Arial" charset="0"/>
              </a:rPr>
              <a:t>СБЕРЕЖЕНИЕ</a:t>
            </a: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6715140" y="2214554"/>
            <a:ext cx="2160587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Arial" charset="0"/>
              </a:rPr>
              <a:t>ЭКОЛОГИЧЕСКИЕ</a:t>
            </a:r>
          </a:p>
          <a:p>
            <a:pPr algn="ctr"/>
            <a:endParaRPr lang="ru-RU" sz="1800" dirty="0">
              <a:latin typeface="Arial" charset="0"/>
            </a:endParaRPr>
          </a:p>
        </p:txBody>
      </p:sp>
      <p:sp>
        <p:nvSpPr>
          <p:cNvPr id="19466" name="Rectangle 15"/>
          <p:cNvSpPr>
            <a:spLocks noChangeArrowheads="1"/>
          </p:cNvSpPr>
          <p:nvPr/>
        </p:nvSpPr>
        <p:spPr bwMode="auto">
          <a:xfrm>
            <a:off x="428596" y="4286256"/>
            <a:ext cx="2232025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 b="1">
              <a:latin typeface="Arial" charset="0"/>
            </a:endParaRP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642910" y="4643446"/>
            <a:ext cx="171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charset="0"/>
              </a:rPr>
              <a:t>СОЦИОИГРОВАЯ</a:t>
            </a:r>
          </a:p>
        </p:txBody>
      </p:sp>
      <p:sp>
        <p:nvSpPr>
          <p:cNvPr id="19468" name="Rectangle 17"/>
          <p:cNvSpPr>
            <a:spLocks noChangeArrowheads="1"/>
          </p:cNvSpPr>
          <p:nvPr/>
        </p:nvSpPr>
        <p:spPr bwMode="auto">
          <a:xfrm>
            <a:off x="6715140" y="4286256"/>
            <a:ext cx="2233612" cy="1079500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 smtClean="0">
                <a:latin typeface="Arial" charset="0"/>
              </a:rPr>
              <a:t>ПРОЕКТНЫЙ</a:t>
            </a:r>
          </a:p>
          <a:p>
            <a:pPr algn="ctr"/>
            <a:r>
              <a:rPr lang="ru-RU" sz="1400" b="1" dirty="0" smtClean="0">
                <a:latin typeface="Arial" charset="0"/>
              </a:rPr>
              <a:t>МЕТОД</a:t>
            </a:r>
          </a:p>
          <a:p>
            <a:pPr algn="ctr"/>
            <a:endParaRPr lang="ru-RU" sz="1800" dirty="0">
              <a:latin typeface="Arial" charset="0"/>
            </a:endParaRPr>
          </a:p>
        </p:txBody>
      </p:sp>
      <p:pic>
        <p:nvPicPr>
          <p:cNvPr id="7170" name="Picture 2" descr="C:\Users\admin\Desktop\ФОТО\Screenshot_2018-02-08-00-25-55.png"/>
          <p:cNvPicPr>
            <a:picLocks noChangeAspect="1" noChangeArrowheads="1"/>
          </p:cNvPicPr>
          <p:nvPr/>
        </p:nvPicPr>
        <p:blipFill>
          <a:blip r:embed="rId2" cstate="print"/>
          <a:srcRect t="19791" b="23958"/>
          <a:stretch>
            <a:fillRect/>
          </a:stretch>
        </p:blipFill>
        <p:spPr bwMode="auto">
          <a:xfrm>
            <a:off x="7000892" y="214289"/>
            <a:ext cx="1785950" cy="178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1" name="Picture 3" descr="C:\Users\admin\Desktop\ФОТО\Screenshot_2018-02-07-09-48-31.png"/>
          <p:cNvPicPr>
            <a:picLocks noChangeAspect="1" noChangeArrowheads="1"/>
          </p:cNvPicPr>
          <p:nvPr/>
        </p:nvPicPr>
        <p:blipFill>
          <a:blip r:embed="rId3" cstate="print"/>
          <a:srcRect t="19791" b="27083"/>
          <a:stretch>
            <a:fillRect/>
          </a:stretch>
        </p:blipFill>
        <p:spPr bwMode="auto">
          <a:xfrm>
            <a:off x="571472" y="142852"/>
            <a:ext cx="1857388" cy="1754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2" name="Picture 4" descr="C:\Users\admin\Desktop\ФОТО\Screenshot_2018-02-07-09-38-56.png"/>
          <p:cNvPicPr>
            <a:picLocks noChangeAspect="1" noChangeArrowheads="1"/>
          </p:cNvPicPr>
          <p:nvPr/>
        </p:nvPicPr>
        <p:blipFill>
          <a:blip r:embed="rId4"/>
          <a:srcRect l="1852" t="20833" r="3703" b="26042"/>
          <a:stretch>
            <a:fillRect/>
          </a:stretch>
        </p:blipFill>
        <p:spPr bwMode="auto">
          <a:xfrm>
            <a:off x="3357554" y="3429000"/>
            <a:ext cx="2786082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лубой с кадратиками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голубой с кадратиками</Template>
  <TotalTime>966</TotalTime>
  <Words>483</Words>
  <Application>Microsoft Office PowerPoint</Application>
  <PresentationFormat>Экран (4:3)</PresentationFormat>
  <Paragraphs>168</Paragraphs>
  <Slides>25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голубой с кадратиками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по самообразованию                 «Развитие связной речи дошкольников»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 «Закаляйся, если хочешь быть здоров!» </vt:lpstr>
      <vt:lpstr>Презентация PowerPoint</vt:lpstr>
      <vt:lpstr>Экскурсии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Лёха</dc:creator>
  <cp:lastModifiedBy>01</cp:lastModifiedBy>
  <cp:revision>93</cp:revision>
  <dcterms:created xsi:type="dcterms:W3CDTF">2015-12-09T00:50:02Z</dcterms:created>
  <dcterms:modified xsi:type="dcterms:W3CDTF">2018-02-14T07:37:10Z</dcterms:modified>
</cp:coreProperties>
</file>