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8" r:id="rId2"/>
    <p:sldId id="257" r:id="rId3"/>
    <p:sldId id="259" r:id="rId4"/>
    <p:sldId id="260" r:id="rId5"/>
    <p:sldId id="261" r:id="rId6"/>
    <p:sldId id="262" r:id="rId7"/>
    <p:sldId id="264" r:id="rId8"/>
    <p:sldId id="263" r:id="rId9"/>
    <p:sldId id="267" r:id="rId10"/>
    <p:sldId id="268" r:id="rId11"/>
    <p:sldId id="265" r:id="rId12"/>
    <p:sldId id="266" r:id="rId13"/>
  </p:sldIdLst>
  <p:sldSz cx="9144000" cy="6858000" type="screen4x3"/>
  <p:notesSz cx="6858000" cy="9144000"/>
  <p:custShowLst>
    <p:custShow name="Произвольный показ 1" id="0">
      <p:sldLst>
        <p:sld r:id="rId2"/>
        <p:sld r:id="rId3"/>
        <p:sld r:id="rId4"/>
        <p:sld r:id="rId5"/>
        <p:sld r:id="rId6"/>
        <p:sld r:id="rId7"/>
        <p:sld r:id="rId8"/>
        <p:sld r:id="rId9"/>
        <p:sld r:id="rId10"/>
        <p:sld r:id="rId11"/>
        <p:sld r:id="rId12"/>
        <p:sld r:id="rId13"/>
      </p:sldLst>
    </p:custShow>
  </p:custShow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57EF"/>
    <a:srgbClr val="FF7D7D"/>
    <a:srgbClr val="FD89DF"/>
    <a:srgbClr val="54F2C9"/>
    <a:srgbClr val="F2A894"/>
    <a:srgbClr val="BA8CDC"/>
    <a:srgbClr val="47CFFF"/>
    <a:srgbClr val="1CC3E4"/>
    <a:srgbClr val="CC0000"/>
    <a:srgbClr val="FEBB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16" autoAdjust="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D659EF-ADA3-4846-9AC0-5340DD7BB602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DE747-9625-48C2-AE33-5330527042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195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DE747-9625-48C2-AE33-533052704247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530" advTm="3000">
        <p:wheel spokes="8"/>
        <p:sndAc>
          <p:stSnd>
            <p:snd r:embed="rId1" name="1 слайд 2.wav"/>
          </p:stSnd>
        </p:sndAc>
      </p:transition>
    </mc:Choice>
    <mc:Fallback>
      <p:transition spd="med" advTm="3000">
        <p:wheel spokes="8"/>
        <p:sndAc>
          <p:stSnd>
            <p:snd r:embed="rId1" name="1 слайд 2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30" advTm="3000">
        <p:wheel spokes="8"/>
        <p:sndAc>
          <p:stSnd>
            <p:snd r:embed="rId1" name="1 слайд 2.wav"/>
          </p:stSnd>
        </p:sndAc>
      </p:transition>
    </mc:Choice>
    <mc:Fallback>
      <p:transition spd="med" advTm="3000">
        <p:wheel spokes="8"/>
        <p:sndAc>
          <p:stSnd>
            <p:snd r:embed="rId1" name="1 слайд 2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30" advTm="3000">
        <p:wheel spokes="8"/>
        <p:sndAc>
          <p:stSnd>
            <p:snd r:embed="rId1" name="1 слайд 2.wav"/>
          </p:stSnd>
        </p:sndAc>
      </p:transition>
    </mc:Choice>
    <mc:Fallback>
      <p:transition spd="med" advTm="3000">
        <p:wheel spokes="8"/>
        <p:sndAc>
          <p:stSnd>
            <p:snd r:embed="rId1" name="1 слайд 2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30" advTm="3000">
        <p:wheel spokes="8"/>
        <p:sndAc>
          <p:stSnd>
            <p:snd r:embed="rId1" name="1 слайд 2.wav"/>
          </p:stSnd>
        </p:sndAc>
      </p:transition>
    </mc:Choice>
    <mc:Fallback>
      <p:transition spd="med" advTm="3000">
        <p:wheel spokes="8"/>
        <p:sndAc>
          <p:stSnd>
            <p:snd r:embed="rId1" name="1 слайд 2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530" advTm="3000">
        <p:wheel spokes="8"/>
        <p:sndAc>
          <p:stSnd>
            <p:snd r:embed="rId1" name="1 слайд 2.wav"/>
          </p:stSnd>
        </p:sndAc>
      </p:transition>
    </mc:Choice>
    <mc:Fallback>
      <p:transition spd="med" advTm="3000">
        <p:wheel spokes="8"/>
        <p:sndAc>
          <p:stSnd>
            <p:snd r:embed="rId1" name="1 слайд 2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30" advTm="3000">
        <p:wheel spokes="8"/>
        <p:sndAc>
          <p:stSnd>
            <p:snd r:embed="rId1" name="1 слайд 2.wav"/>
          </p:stSnd>
        </p:sndAc>
      </p:transition>
    </mc:Choice>
    <mc:Fallback>
      <p:transition spd="med" advTm="3000">
        <p:wheel spokes="8"/>
        <p:sndAc>
          <p:stSnd>
            <p:snd r:embed="rId1" name="1 слайд 2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30" advTm="3000">
        <p:wheel spokes="8"/>
        <p:sndAc>
          <p:stSnd>
            <p:snd r:embed="rId1" name="1 слайд 2.wav"/>
          </p:stSnd>
        </p:sndAc>
      </p:transition>
    </mc:Choice>
    <mc:Fallback>
      <p:transition spd="med" advTm="3000">
        <p:wheel spokes="8"/>
        <p:sndAc>
          <p:stSnd>
            <p:snd r:embed="rId1" name="1 слайд 2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30" advTm="3000">
        <p:wheel spokes="8"/>
        <p:sndAc>
          <p:stSnd>
            <p:snd r:embed="rId1" name="1 слайд 2.wav"/>
          </p:stSnd>
        </p:sndAc>
      </p:transition>
    </mc:Choice>
    <mc:Fallback>
      <p:transition spd="med" advTm="3000">
        <p:wheel spokes="8"/>
        <p:sndAc>
          <p:stSnd>
            <p:snd r:embed="rId1" name="1 слайд 2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30" advTm="3000">
        <p:wheel spokes="8"/>
        <p:sndAc>
          <p:stSnd>
            <p:snd r:embed="rId1" name="1 слайд 2.wav"/>
          </p:stSnd>
        </p:sndAc>
      </p:transition>
    </mc:Choice>
    <mc:Fallback>
      <p:transition spd="med" advTm="3000">
        <p:wheel spokes="8"/>
        <p:sndAc>
          <p:stSnd>
            <p:snd r:embed="rId1" name="1 слайд 2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30" advTm="3000">
        <p:wheel spokes="8"/>
        <p:sndAc>
          <p:stSnd>
            <p:snd r:embed="rId1" name="1 слайд 2.wav"/>
          </p:stSnd>
        </p:sndAc>
      </p:transition>
    </mc:Choice>
    <mc:Fallback>
      <p:transition spd="med" advTm="3000">
        <p:wheel spokes="8"/>
        <p:sndAc>
          <p:stSnd>
            <p:snd r:embed="rId1" name="1 слайд 2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30" advTm="3000">
        <p:wheel spokes="8"/>
        <p:sndAc>
          <p:stSnd>
            <p:snd r:embed="rId1" name="1 слайд 2.wav"/>
          </p:stSnd>
        </p:sndAc>
      </p:transition>
    </mc:Choice>
    <mc:Fallback>
      <p:transition spd="med" advTm="3000">
        <p:wheel spokes="8"/>
        <p:sndAc>
          <p:stSnd>
            <p:snd r:embed="rId1" name="1 слайд 2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med" p14:dur="530" advTm="3000">
        <p:wheel spokes="8"/>
        <p:sndAc>
          <p:stSnd>
            <p:snd r:embed="rId13" name="1 слайд 2.wav"/>
          </p:stSnd>
        </p:sndAc>
      </p:transition>
    </mc:Choice>
    <mc:Fallback>
      <p:transition spd="med" advTm="3000">
        <p:wheel spokes="8"/>
        <p:sndAc>
          <p:stSnd>
            <p:snd r:embed="rId13" name="1 слайд 2.wav"/>
          </p:stSnd>
        </p:sndAc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228600"/>
            <a:ext cx="8229600" cy="1371600"/>
          </a:xfrm>
        </p:spPr>
        <p:txBody>
          <a:bodyPr/>
          <a:lstStyle/>
          <a:p>
            <a:pPr>
              <a:buFontTx/>
              <a:buNone/>
            </a:pPr>
            <a:endParaRPr lang="ru-RU"/>
          </a:p>
          <a:p>
            <a:pPr>
              <a:buFontTx/>
              <a:buNone/>
            </a:pPr>
            <a:endParaRPr lang="ru-RU"/>
          </a:p>
        </p:txBody>
      </p:sp>
      <p:sp>
        <p:nvSpPr>
          <p:cNvPr id="6151" name="WordArt 7"/>
          <p:cNvSpPr>
            <a:spLocks noChangeArrowheads="1" noChangeShapeType="1" noTextEdit="1"/>
          </p:cNvSpPr>
          <p:nvPr/>
        </p:nvSpPr>
        <p:spPr bwMode="auto">
          <a:xfrm>
            <a:off x="323528" y="188640"/>
            <a:ext cx="8568952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dirty="0" smtClean="0">
                <a:solidFill>
                  <a:srgbClr val="990099"/>
                </a:solidFill>
              </a:rPr>
              <a:t>Государственное  бюджетное  </a:t>
            </a:r>
            <a:r>
              <a:rPr lang="ru-RU" sz="3600" b="1" dirty="0">
                <a:solidFill>
                  <a:srgbClr val="990099"/>
                </a:solidFill>
              </a:rPr>
              <a:t>дошкольное </a:t>
            </a:r>
            <a:endParaRPr lang="ru-RU" sz="3600" b="1" dirty="0" smtClean="0">
              <a:solidFill>
                <a:srgbClr val="990099"/>
              </a:solidFill>
            </a:endParaRPr>
          </a:p>
          <a:p>
            <a:pPr algn="ctr"/>
            <a:r>
              <a:rPr lang="ru-RU" sz="3600" b="1" dirty="0" smtClean="0">
                <a:solidFill>
                  <a:srgbClr val="990099"/>
                </a:solidFill>
              </a:rPr>
              <a:t>образовательное  учреждение «Детский </a:t>
            </a:r>
            <a:r>
              <a:rPr lang="ru-RU" sz="3600" b="1" dirty="0">
                <a:solidFill>
                  <a:srgbClr val="990099"/>
                </a:solidFill>
              </a:rPr>
              <a:t>сад № 1</a:t>
            </a:r>
            <a:r>
              <a:rPr lang="ru-RU" sz="3600" b="1" dirty="0" smtClean="0">
                <a:solidFill>
                  <a:srgbClr val="990099"/>
                </a:solidFill>
              </a:rPr>
              <a:t> «Радость» </a:t>
            </a:r>
          </a:p>
          <a:p>
            <a:pPr algn="ctr"/>
            <a:r>
              <a:rPr lang="ru-RU" sz="3600" b="1" dirty="0" smtClean="0">
                <a:solidFill>
                  <a:srgbClr val="990099"/>
                </a:solidFill>
              </a:rPr>
              <a:t>с. Новый  </a:t>
            </a:r>
            <a:r>
              <a:rPr lang="ru-RU" sz="3600" b="1" dirty="0" err="1" smtClean="0">
                <a:solidFill>
                  <a:srgbClr val="990099"/>
                </a:solidFill>
              </a:rPr>
              <a:t>Энгеной</a:t>
            </a:r>
            <a:r>
              <a:rPr lang="ru-RU" sz="3600" b="1" dirty="0" smtClean="0">
                <a:solidFill>
                  <a:srgbClr val="990099"/>
                </a:solidFill>
              </a:rPr>
              <a:t>  </a:t>
            </a:r>
            <a:r>
              <a:rPr lang="ru-RU" sz="3600" b="1" dirty="0" err="1" smtClean="0">
                <a:solidFill>
                  <a:srgbClr val="990099"/>
                </a:solidFill>
              </a:rPr>
              <a:t>Гудермесского</a:t>
            </a:r>
            <a:r>
              <a:rPr lang="ru-RU" sz="3600" b="1" dirty="0" smtClean="0">
                <a:solidFill>
                  <a:srgbClr val="990099"/>
                </a:solidFill>
              </a:rPr>
              <a:t>  муниципального района»</a:t>
            </a:r>
            <a:endParaRPr lang="ru-RU" sz="3600" kern="10" dirty="0">
              <a:ln w="12700">
                <a:solidFill>
                  <a:srgbClr val="993366"/>
                </a:solidFill>
                <a:round/>
                <a:headEnd/>
                <a:tailEnd/>
              </a:ln>
              <a:solidFill>
                <a:srgbClr val="990099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  <a:p>
            <a:pPr algn="ctr"/>
            <a:r>
              <a:rPr lang="ru-RU" sz="3600" kern="10" dirty="0">
                <a:ln w="12700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FF00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</a:t>
            </a:r>
          </a:p>
        </p:txBody>
      </p:sp>
      <p:sp>
        <p:nvSpPr>
          <p:cNvPr id="6152" name="WordArt 8"/>
          <p:cNvSpPr>
            <a:spLocks noChangeArrowheads="1" noChangeShapeType="1" noTextEdit="1"/>
          </p:cNvSpPr>
          <p:nvPr/>
        </p:nvSpPr>
        <p:spPr bwMode="auto">
          <a:xfrm>
            <a:off x="4211960" y="1340768"/>
            <a:ext cx="4320480" cy="6480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«Воспитатель года – 2021»</a:t>
            </a:r>
            <a:endParaRPr lang="ru-RU" sz="3600" kern="10" dirty="0">
              <a:ln w="9525">
                <a:noFill/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153" name="WordArt 9"/>
          <p:cNvSpPr>
            <a:spLocks noChangeArrowheads="1" noChangeShapeType="1" noTextEdit="1"/>
          </p:cNvSpPr>
          <p:nvPr/>
        </p:nvSpPr>
        <p:spPr bwMode="auto">
          <a:xfrm>
            <a:off x="3923928" y="6309320"/>
            <a:ext cx="1240160" cy="2160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2021 </a:t>
            </a:r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год</a:t>
            </a:r>
          </a:p>
        </p:txBody>
      </p:sp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1763688" y="4699302"/>
            <a:ext cx="5567536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Представляет:</a:t>
            </a:r>
            <a:endParaRPr kumimoji="0" lang="ru-RU" sz="900" b="0" i="0" u="none" strike="noStrike" cap="none" normalizeH="0" baseline="0" dirty="0" smtClean="0">
              <a:ln>
                <a:noFill/>
              </a:ln>
              <a:effectLst/>
              <a:latin typeface="Tahoma" pitchFamily="34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воспитатель первой квалификационной категории</a:t>
            </a: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Ахмадова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Селимат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ru-RU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Магомадовна</a:t>
            </a:r>
            <a:endParaRPr kumimoji="0" lang="ru-RU" sz="24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effectLst/>
              <a:latin typeface="Tahoma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347864" y="1988840"/>
            <a:ext cx="5796136" cy="2448272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00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«»</a:t>
            </a:r>
            <a:r>
              <a:rPr kumimoji="0" lang="ru-RU" sz="2800" b="1" i="0" u="none" strike="noStrike" kern="10" cap="none" spc="0" normalizeH="0" baseline="0" noProof="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uLnTx/>
                <a:uFillTx/>
                <a:latin typeface="Times New Roman"/>
                <a:cs typeface="Times New Roman"/>
              </a:rPr>
              <a:t>Развитие коммуникативных способностей детей дошкольного возраста через изобразительную деятельность»</a:t>
            </a:r>
            <a:endParaRPr kumimoji="0" lang="ru-RU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Рисунок 8" descr="G:\+++++++++\фото для буклета и презент  Педагогическая находка\Чепуштанова Марина Евгеньевна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556792"/>
            <a:ext cx="3019628" cy="2647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WordArt 8"/>
          <p:cNvSpPr>
            <a:spLocks noChangeArrowheads="1" noChangeShapeType="1" noTextEdit="1"/>
          </p:cNvSpPr>
          <p:nvPr/>
        </p:nvSpPr>
        <p:spPr bwMode="auto">
          <a:xfrm>
            <a:off x="4067944" y="2204864"/>
            <a:ext cx="4320480" cy="2880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ПЕДАГОГИЧЕСКАЯ НАХОДКА</a:t>
            </a:r>
            <a:endParaRPr lang="ru-RU" sz="3600" kern="10" dirty="0">
              <a:ln w="9525">
                <a:noFill/>
                <a:round/>
                <a:headEnd/>
                <a:tailEnd/>
              </a:ln>
              <a:solidFill>
                <a:srgbClr val="CC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3491880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60" advTm="16000">
        <p:wheel spokes="8"/>
        <p:sndAc>
          <p:stSnd>
            <p:snd r:embed="rId2" name="1.wav"/>
          </p:stSnd>
        </p:sndAc>
      </p:transition>
    </mc:Choice>
    <mc:Fallback>
      <p:transition advTm="16000">
        <p:wheel spokes="8"/>
        <p:sndAc>
          <p:stSnd>
            <p:snd r:embed="rId2" name="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Результаты проделанной работы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- дети приобрели опыт партнерских отношений, активного взаимодействия на основе изобразительной деятельности, стали </a:t>
            </a:r>
            <a:r>
              <a:rPr lang="ru-RU" dirty="0" err="1" smtClean="0"/>
              <a:t>раскрепошённее</a:t>
            </a:r>
            <a:r>
              <a:rPr lang="ru-RU" dirty="0"/>
              <a:t>, инициативнее, научились более свободно выражать свои мысли.</a:t>
            </a:r>
          </a:p>
          <a:p>
            <a:r>
              <a:rPr lang="ru-RU" dirty="0"/>
              <a:t>- дети научились помогать друг другу, это придало уверенности даже самым «зажатым» детям.</a:t>
            </a:r>
          </a:p>
          <a:p>
            <a:r>
              <a:rPr lang="ru-RU" dirty="0"/>
              <a:t>Совместное творчество, нетрадиционные техники и материалы, эмоциональное общение, дружеское участие может изменить внутренний эмоциональный настрой ребенка и отношение к окружающему миру.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1356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 advTm="40000">
        <p:wheel spokes="8"/>
        <p:sndAc>
          <p:stSnd>
            <p:snd r:embed="rId2" name="10.wav"/>
          </p:stSnd>
        </p:sndAc>
      </p:transition>
    </mc:Choice>
    <mc:Fallback>
      <p:transition advTm="40000">
        <p:wheel spokes="8"/>
        <p:sndAc>
          <p:stSnd>
            <p:snd r:embed="rId2" name="10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08720"/>
            <a:ext cx="8676456" cy="4389120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«Умейте открыть перед ребёнком в окружающем мире что-то одно, но открыть так, чтобы кусочек жизни заиграл перед детьми всеми красками радуги. Оставляйте всегда что-то недосказанное, чтобы ребёнку захотелось ещё и ещё раз возвратиться к тому, что он узнал»</a:t>
            </a:r>
            <a:endParaRPr lang="ru-RU" dirty="0" smtClean="0"/>
          </a:p>
          <a:p>
            <a:pPr>
              <a:buNone/>
            </a:pPr>
            <a:r>
              <a:rPr lang="ru-RU" b="1" dirty="0" smtClean="0"/>
              <a:t>                                                          Сухомлинский В.А.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01008"/>
            <a:ext cx="4896544" cy="3024336"/>
          </a:xfrm>
          <a:prstGeom prst="rect">
            <a:avLst/>
          </a:prstGeom>
          <a:ln w="1905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30" advTm="13000">
        <p:wheel spokes="8"/>
        <p:sndAc>
          <p:stSnd>
            <p:snd r:embed="rId2" name="11.wav"/>
          </p:stSnd>
        </p:sndAc>
      </p:transition>
    </mc:Choice>
    <mc:Fallback>
      <p:transition advTm="13000">
        <p:wheel spokes="8"/>
        <p:sndAc>
          <p:stSnd>
            <p:snd r:embed="rId2" name="1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76872"/>
            <a:ext cx="8229600" cy="1143000"/>
          </a:xfrm>
        </p:spPr>
        <p:txBody>
          <a:bodyPr/>
          <a:lstStyle/>
          <a:p>
            <a:pPr algn="ctr"/>
            <a:r>
              <a:rPr lang="ru-RU" b="1" dirty="0" smtClean="0"/>
              <a:t>Спасибо за внимание!</a:t>
            </a:r>
            <a:endParaRPr lang="ru-RU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40" advTm="14000">
        <p:wheel spokes="8"/>
        <p:sndAc>
          <p:stSnd>
            <p:snd r:embed="rId2" name="12.wav"/>
          </p:stSnd>
        </p:sndAc>
      </p:transition>
    </mc:Choice>
    <mc:Fallback>
      <p:transition advTm="14000">
        <p:wheel spokes="8"/>
        <p:sndAc>
          <p:stSnd>
            <p:snd r:embed="rId2" name="12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ФГОС ДО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00808"/>
            <a:ext cx="4114800" cy="4623792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dirty="0" smtClean="0"/>
              <a:t>Целевые  ориентиры:</a:t>
            </a:r>
          </a:p>
          <a:p>
            <a:pPr marL="0" indent="0">
              <a:buNone/>
            </a:pPr>
            <a:r>
              <a:rPr lang="ru-RU" dirty="0" smtClean="0"/>
              <a:t>- ребенок проявляет любознательность, задает вопросы взрослым и сверстникам, интересуется причинно-следственными связями, пытается самостоятельно придумать объяснения явлениям природы и поступкам людей;</a:t>
            </a:r>
          </a:p>
          <a:p>
            <a:pPr marL="0" indent="0">
              <a:buNone/>
            </a:pPr>
            <a:r>
              <a:rPr lang="ru-RU" dirty="0" smtClean="0"/>
              <a:t>- склонен наблюдать, экспериментировать;</a:t>
            </a:r>
          </a:p>
          <a:p>
            <a:pPr marL="0" indent="0">
              <a:buNone/>
            </a:pPr>
            <a:r>
              <a:rPr lang="ru-RU" dirty="0" smtClean="0"/>
              <a:t>- ребенок способен к принятию собственных решений, опираясь на свои знания и умения в различных видах деятельности.</a:t>
            </a:r>
          </a:p>
          <a:p>
            <a:endParaRPr lang="ru-RU" dirty="0"/>
          </a:p>
        </p:txBody>
      </p:sp>
      <p:pic>
        <p:nvPicPr>
          <p:cNvPr id="1026" name="Picture 2" descr="C:\Users\User\Desktop\+++++++++\фото для буклета и презент  Педагогическая находка\IMG_94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642918"/>
            <a:ext cx="3859673" cy="2620135"/>
          </a:xfrm>
          <a:prstGeom prst="roundRect">
            <a:avLst/>
          </a:prstGeom>
          <a:ln w="190500" cap="sq">
            <a:solidFill>
              <a:srgbClr val="FFE89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7" name="Picture 3" descr="C:\Users\User\Desktop\+++++++++\фото для буклета и презент  Педагогическая находка\IMG_94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571876"/>
            <a:ext cx="3840427" cy="2880320"/>
          </a:xfrm>
          <a:prstGeom prst="roundRect">
            <a:avLst/>
          </a:prstGeom>
          <a:ln w="190500" cap="sq">
            <a:solidFill>
              <a:srgbClr val="FD89D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86248" y="642918"/>
            <a:ext cx="4030168" cy="2620135"/>
          </a:xfrm>
          <a:prstGeom prst="rect">
            <a:avLst/>
          </a:prstGeom>
          <a:ln w="190500" cap="sq">
            <a:solidFill>
              <a:srgbClr val="F2A894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14" y="3571876"/>
            <a:ext cx="3903873" cy="2946230"/>
          </a:xfrm>
          <a:prstGeom prst="rect">
            <a:avLst/>
          </a:prstGeom>
          <a:ln w="1905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70" advTm="27000">
        <p:wheel spokes="8"/>
        <p:sndAc>
          <p:stSnd>
            <p:snd r:embed="rId2" name="2.wav"/>
          </p:stSnd>
        </p:sndAc>
      </p:transition>
    </mc:Choice>
    <mc:Fallback>
      <p:transition advTm="27000">
        <p:wheel spokes="8"/>
        <p:sndAc>
          <p:stSnd>
            <p:snd r:embed="rId2" name="2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/>
              <a:t>«Расскажи – и я забуду, покажи – и я запомню, дай попробовать – и я пойму»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                                         (Китайская пословица»)</a:t>
            </a:r>
            <a:endParaRPr lang="ru-RU" sz="3200" dirty="0"/>
          </a:p>
        </p:txBody>
      </p:sp>
      <p:pic>
        <p:nvPicPr>
          <p:cNvPr id="2051" name="Picture 3" descr="C:\Users\User\Desktop\+++++++++\фото для буклета и презент  Педагогическая находка\IMG_94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000240"/>
            <a:ext cx="3960440" cy="2970330"/>
          </a:xfrm>
          <a:prstGeom prst="roundRect">
            <a:avLst/>
          </a:prstGeom>
          <a:ln w="1905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0" name="Picture 2" descr="C:\Users\User\Desktop\+++++++++\фото для буклета и презент  Педагогическая находка\IMG_94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714620"/>
            <a:ext cx="3932359" cy="2949269"/>
          </a:xfrm>
          <a:prstGeom prst="roundRect">
            <a:avLst/>
          </a:prstGeom>
          <a:ln w="190500" cap="sq">
            <a:solidFill>
              <a:srgbClr val="F15A4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11" y="2000240"/>
            <a:ext cx="4157225" cy="3084944"/>
          </a:xfrm>
          <a:prstGeom prst="rect">
            <a:avLst/>
          </a:prstGeom>
          <a:ln w="190500" cap="sq">
            <a:solidFill>
              <a:srgbClr val="00B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8" y="2531609"/>
            <a:ext cx="4105026" cy="3273655"/>
          </a:xfrm>
          <a:prstGeom prst="rect">
            <a:avLst/>
          </a:prstGeom>
          <a:ln w="190500" cap="sq">
            <a:solidFill>
              <a:srgbClr val="E157E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0" advTm="9000">
        <p:wheel spokes="8"/>
        <p:sndAc>
          <p:stSnd>
            <p:snd r:embed="rId2" name="3.wav"/>
          </p:stSnd>
        </p:sndAc>
      </p:transition>
    </mc:Choice>
    <mc:Fallback>
      <p:transition advTm="9000">
        <p:wheel spokes="8"/>
        <p:sndAc>
          <p:stSnd>
            <p:snd r:embed="rId2" name="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+++++++++\фото для буклета и презент  Педагогическая находка\IMG_93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743" y="476672"/>
            <a:ext cx="3227145" cy="4048978"/>
          </a:xfrm>
          <a:prstGeom prst="roundRect">
            <a:avLst/>
          </a:prstGeom>
          <a:ln w="190500" cap="sq">
            <a:solidFill>
              <a:srgbClr val="1CC3E4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635896" y="476672"/>
            <a:ext cx="5256584" cy="1728192"/>
          </a:xfrm>
          <a:prstGeom prst="rect">
            <a:avLst/>
          </a:prstGeom>
        </p:spPr>
        <p:txBody>
          <a:bodyPr vert="horz" lIns="0" rIns="0" bIns="0" anchor="b">
            <a:normAutofit fontScale="550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800" b="0" i="0" u="none" strike="noStrike" kern="10" cap="none" spc="0" normalizeH="0" baseline="0" noProof="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/>
            </a:r>
            <a:br>
              <a:rPr kumimoji="0" lang="ru-RU" sz="800" b="0" i="0" u="none" strike="noStrike" kern="10" cap="none" spc="0" normalizeH="0" baseline="0" noProof="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</a:br>
            <a:r>
              <a:rPr lang="ru-RU" sz="50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«»Развитие коммуникативных способностей детей дошкольного возраста через изобразительную деятельность»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929058" y="2348881"/>
            <a:ext cx="4531374" cy="720079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/>
              <a:t>Цели и задачи обучения изобразительной деятельности.</a:t>
            </a:r>
            <a:endParaRPr lang="ru-RU" sz="2400" b="1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707904" y="4005064"/>
            <a:ext cx="3693096" cy="520586"/>
          </a:xfrm>
          <a:prstGeom prst="rect">
            <a:avLst/>
          </a:prstGeom>
        </p:spPr>
        <p:txBody>
          <a:bodyPr vert="horz" lIns="0" rIns="0" bIns="0" anchor="b"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endParaRPr kumimoji="0" lang="ru-RU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Содержимое 2"/>
          <p:cNvSpPr>
            <a:spLocks noGrp="1"/>
          </p:cNvSpPr>
          <p:nvPr>
            <p:ph idx="1"/>
          </p:nvPr>
        </p:nvSpPr>
        <p:spPr>
          <a:xfrm>
            <a:off x="1295128" y="4609930"/>
            <a:ext cx="7848872" cy="233234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000" dirty="0" smtClean="0"/>
              <a:t>Обучение изобразительной деятельности .</a:t>
            </a:r>
          </a:p>
          <a:p>
            <a:pPr marL="0" indent="0">
              <a:buNone/>
            </a:pPr>
            <a:r>
              <a:rPr lang="ru-RU" sz="2000" dirty="0" smtClean="0"/>
              <a:t>Развитие эмоционального мира ребенка.</a:t>
            </a:r>
          </a:p>
          <a:p>
            <a:pPr marL="0" indent="0">
              <a:buNone/>
            </a:pPr>
            <a:r>
              <a:rPr lang="ru-RU" sz="2000" dirty="0" smtClean="0"/>
              <a:t>Развивать интерес к изобразительной деятельности </a:t>
            </a:r>
          </a:p>
          <a:p>
            <a:pPr marL="0" indent="0">
              <a:buNone/>
            </a:pPr>
            <a:r>
              <a:rPr lang="ru-RU" sz="2000" dirty="0" smtClean="0"/>
              <a:t>Развивать эмоциональную отзывчивость ,учить замечать сочетания цветов.</a:t>
            </a:r>
          </a:p>
          <a:p>
            <a:pPr marL="0" indent="0">
              <a:buNone/>
            </a:pPr>
            <a:r>
              <a:rPr lang="ru-RU" sz="2000" dirty="0" smtClean="0"/>
              <a:t>Научить манипулировать отзывчивость ,учить замечать сочетание цветов.</a:t>
            </a:r>
            <a:endParaRPr lang="ru-RU" sz="2000" dirty="0"/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476672"/>
            <a:ext cx="3347864" cy="4048978"/>
          </a:xfrm>
          <a:prstGeom prst="rect">
            <a:avLst/>
          </a:prstGeom>
          <a:ln w="1905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765" y="3118833"/>
            <a:ext cx="2746715" cy="1772461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30" advTm="13000">
        <p:wheel spokes="8"/>
        <p:sndAc>
          <p:stSnd>
            <p:snd r:embed="rId2" name="4.wav"/>
          </p:stSnd>
        </p:sndAc>
      </p:transition>
    </mc:Choice>
    <mc:Fallback>
      <p:transition advTm="13000">
        <p:wheel spokes="8"/>
        <p:sndAc>
          <p:stSnd>
            <p:snd r:embed="rId2" name="4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38841"/>
            <a:ext cx="8229600" cy="852704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УГОЛОК ИЗО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4026" y="3345543"/>
            <a:ext cx="5436096" cy="285293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-Оптимизировала время для творчества за счет контейнера в который поместила большой набор красок, накрыв общей крышкой. На самом деле это хлопотно, открыть крышку каждой баночки, а ведь их 25, а времени отводится на занятия очень мало. А также такой набор позволяет знакомиться с богатым миром цвета и принимать свои цветовые решения.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82163" y="3345543"/>
            <a:ext cx="6624736" cy="492664"/>
          </a:xfrm>
          <a:prstGeom prst="rect">
            <a:avLst/>
          </a:prstGeom>
        </p:spPr>
        <p:txBody>
          <a:bodyPr vert="horz" lIns="0" rIns="0" bIns="0" anchor="b"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179512" y="1268760"/>
            <a:ext cx="5688632" cy="201622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r>
              <a:rPr lang="ru-RU" sz="2000" dirty="0" smtClean="0"/>
              <a:t> </a:t>
            </a:r>
            <a:r>
              <a:rPr lang="ru-RU" sz="2000" dirty="0"/>
              <a:t>- Пополнила изо центр разнообразными нетрадиционными материалами и инструментами. Это позволило свободно и совместно экспериментировать, взаимодействовать, сотрудничать.</a:t>
            </a:r>
          </a:p>
          <a:p>
            <a:endParaRPr lang="ru-RU" sz="2000" dirty="0" smtClean="0"/>
          </a:p>
          <a:p>
            <a:pPr marL="731520" lvl="1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endParaRPr kumimoji="0" lang="ru-RU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620688"/>
            <a:ext cx="2445992" cy="2733126"/>
          </a:xfrm>
          <a:prstGeom prst="rect">
            <a:avLst/>
          </a:prstGeom>
          <a:ln w="190500" cap="sq">
            <a:solidFill>
              <a:srgbClr val="FD89D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626" y="3591874"/>
            <a:ext cx="2663156" cy="2933469"/>
          </a:xfrm>
          <a:prstGeom prst="rect">
            <a:avLst/>
          </a:prstGeom>
          <a:ln w="190500" cap="sq">
            <a:solidFill>
              <a:srgbClr val="54F2C9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10" advTm="11000">
        <p:wheel spokes="8"/>
        <p:sndAc>
          <p:stSnd>
            <p:snd r:embed="rId2" name="5.wav"/>
          </p:stSnd>
        </p:sndAc>
      </p:transition>
    </mc:Choice>
    <mc:Fallback>
      <p:transition advTm="11000">
        <p:wheel spokes="8"/>
        <p:sndAc>
          <p:stSnd>
            <p:snd r:embed="rId2" name="5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8126">
            <a:off x="550566" y="578879"/>
            <a:ext cx="2739618" cy="2367277"/>
          </a:xfrm>
          <a:prstGeom prst="rect">
            <a:avLst/>
          </a:prstGeom>
          <a:ln w="190500" cap="sq">
            <a:solidFill>
              <a:srgbClr val="FD89D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274" y="394365"/>
            <a:ext cx="2547879" cy="2736304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0086">
            <a:off x="6265642" y="446508"/>
            <a:ext cx="2598409" cy="3111624"/>
          </a:xfrm>
          <a:prstGeom prst="rect">
            <a:avLst/>
          </a:prstGeom>
          <a:ln w="190500" cap="sq">
            <a:solidFill>
              <a:srgbClr val="FF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4982">
            <a:off x="352091" y="3586455"/>
            <a:ext cx="2026903" cy="2401452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599049"/>
            <a:ext cx="3358310" cy="2376264"/>
          </a:xfrm>
          <a:prstGeom prst="rect">
            <a:avLst/>
          </a:prstGeom>
          <a:ln w="19050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3581">
            <a:off x="6303087" y="3794857"/>
            <a:ext cx="2686500" cy="2376264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60" advTm="26000">
        <p:wheel spokes="8"/>
        <p:sndAc>
          <p:stSnd>
            <p:snd r:embed="rId2" name="6.wav"/>
          </p:stSnd>
        </p:sndAc>
      </p:transition>
    </mc:Choice>
    <mc:Fallback>
      <p:transition advTm="26000">
        <p:wheel spokes="8"/>
        <p:sndAc>
          <p:stSnd>
            <p:snd r:embed="rId2" name="6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3861048"/>
            <a:ext cx="8229600" cy="275158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        </a:t>
            </a:r>
            <a:r>
              <a:rPr lang="ru-RU" b="1" dirty="0"/>
              <a:t>Каждый ребенок имеет</a:t>
            </a:r>
            <a:r>
              <a:rPr lang="ru-RU" dirty="0"/>
              <a:t> такой контейнер красок. Иногда я создаю проблемную ситуацию, ограничивая цветовой спектр наборов. У ребенка возникает потребность </a:t>
            </a:r>
            <a:r>
              <a:rPr lang="ru-RU" b="1" dirty="0"/>
              <a:t>вступить </a:t>
            </a:r>
            <a:r>
              <a:rPr lang="ru-RU" dirty="0"/>
              <a:t>в общение со сверстниками. Попросить или поделиться нужной баночкой краски.</a:t>
            </a:r>
          </a:p>
          <a:p>
            <a:pPr marL="0" indent="0">
              <a:buNone/>
            </a:pPr>
            <a:r>
              <a:rPr lang="ru-RU" b="1" dirty="0"/>
              <a:t>В своей работе я по другому</a:t>
            </a:r>
            <a:r>
              <a:rPr lang="ru-RU" dirty="0"/>
              <a:t> взглянула на кисточки, и на малярную кисть тоже .Срезала черенок и предложила малышам. Крупная моторика у них развита лучше, чем мелкая- эта кисть хорошо развивает хватательный рефлекс, помогает отработать первые рисовальные движения. Работая в паре неуверенные и стеснительные дети раскрепощаются: они вместе проводят горизонтальные и вертикальные линии, бегают, прыгают по листочку!</a:t>
            </a:r>
          </a:p>
          <a:p>
            <a:pPr algn="just">
              <a:buNone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20688"/>
            <a:ext cx="4392488" cy="2880320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84525">
            <a:off x="935977" y="847530"/>
            <a:ext cx="1637928" cy="1268760"/>
          </a:xfrm>
          <a:prstGeom prst="rect">
            <a:avLst/>
          </a:prstGeom>
          <a:ln w="190500" cap="sq">
            <a:solidFill>
              <a:srgbClr val="FF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3048">
            <a:off x="135208" y="2047176"/>
            <a:ext cx="1750786" cy="1412776"/>
          </a:xfrm>
          <a:prstGeom prst="rect">
            <a:avLst/>
          </a:prstGeom>
          <a:ln w="190500" cap="sq">
            <a:solidFill>
              <a:srgbClr val="00B0F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44829">
            <a:off x="7054122" y="955410"/>
            <a:ext cx="1864580" cy="1583602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Tm="50000">
    <p:wheel spokes="8"/>
    <p:sndAc>
      <p:stSnd>
        <p:snd r:embed="rId2" name="7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664" y="260648"/>
            <a:ext cx="8939336" cy="564672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МЕТОД СОВМЕСТНОГО РИСОВАНИЯ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908720"/>
            <a:ext cx="5472608" cy="576064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Удачным считаю – метод совместного рисования, который создает условия для взаимодействия с партнером. Партнером может выступать как педагог, так и ребенок. Рисование с ребенком вместе (на одном листе) применяю, когда ребенок настолько не уверен в себе, что «костенеет». Не уверенным детям такой вид творческой деятельности оказывает большую помощь.</a:t>
            </a:r>
            <a:br>
              <a:rPr lang="ru-RU" dirty="0"/>
            </a:br>
            <a:r>
              <a:rPr lang="ru-RU" dirty="0"/>
              <a:t>Очень часто расстилаю на полу большой лист бумаги, рассаживаю детей вокруг, даю краски, кисти и тему. И между детьми начинается общение и взаимодействие, получается общий рисунок, появляется опыт первого совместного успеха.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229" y="1196752"/>
            <a:ext cx="2880320" cy="2520280"/>
          </a:xfrm>
          <a:prstGeom prst="rect">
            <a:avLst/>
          </a:prstGeom>
          <a:ln w="190500" cap="sq">
            <a:solidFill>
              <a:srgbClr val="FF7D7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229" y="4077072"/>
            <a:ext cx="2910400" cy="2376264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40" advTm="44000">
        <p:wheel spokes="8"/>
        <p:sndAc>
          <p:stSnd>
            <p:snd r:embed="rId3" name="8.wav"/>
          </p:stSnd>
        </p:sndAc>
      </p:transition>
    </mc:Choice>
    <mc:Fallback>
      <p:transition advTm="44000">
        <p:wheel spokes="8"/>
        <p:sndAc>
          <p:stSnd>
            <p:snd r:embed="rId3" name="8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Возьми карандаш правильно!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b="1" dirty="0"/>
              <a:t>«Возьми карандаш правильно!»</a:t>
            </a:r>
            <a:r>
              <a:rPr lang="ru-RU" dirty="0"/>
              <a:t> Сколько раз за занятие мы повторяем эту фразу и не только у малышей. А я нашла способ, который </a:t>
            </a:r>
            <a:r>
              <a:rPr lang="ru-RU" dirty="0" smtClean="0"/>
              <a:t>формирует мышечную память-правильную постановку пальцев –это «</a:t>
            </a:r>
            <a:r>
              <a:rPr lang="ru-RU" dirty="0"/>
              <a:t>Волшебная перчатка». Я использую детскую перчатку, обрезаю у нее все пальчики и зашиваю два из них</a:t>
            </a:r>
            <a:r>
              <a:rPr lang="ru-RU" dirty="0" smtClean="0"/>
              <a:t>. Такой </a:t>
            </a:r>
            <a:r>
              <a:rPr lang="ru-RU" dirty="0"/>
              <a:t>тренажер позволяет обрести детям уверенность, повышается самооценка. </a:t>
            </a:r>
            <a:r>
              <a:rPr lang="ru-RU" b="1" dirty="0"/>
              <a:t>Использую и игры с перчаткой применяя художественное слово.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Было пять , а стало три,</a:t>
            </a:r>
          </a:p>
          <a:p>
            <a:pPr marL="0" indent="0">
              <a:buNone/>
            </a:pPr>
            <a:r>
              <a:rPr lang="ru-RU" dirty="0"/>
              <a:t>Прыгать любят посмотри,</a:t>
            </a:r>
          </a:p>
          <a:p>
            <a:pPr marL="0" indent="0">
              <a:buNone/>
            </a:pPr>
            <a:r>
              <a:rPr lang="ru-RU" dirty="0"/>
              <a:t>Карандашик обнимают</a:t>
            </a:r>
          </a:p>
          <a:p>
            <a:pPr marL="0" indent="0">
              <a:buNone/>
            </a:pPr>
            <a:r>
              <a:rPr lang="ru-RU" dirty="0"/>
              <a:t>И друг друга догоняют.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408354"/>
            <a:ext cx="2376264" cy="2348880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408354"/>
            <a:ext cx="1943200" cy="2348880"/>
          </a:xfrm>
          <a:prstGeom prst="rect">
            <a:avLst/>
          </a:prstGeom>
          <a:ln w="190500" cap="sq">
            <a:solidFill>
              <a:srgbClr val="E157E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057405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10" advTm="41000">
        <p:wheel spokes="8"/>
        <p:sndAc>
          <p:stSnd>
            <p:snd r:embed="rId2" name="9.wav"/>
          </p:stSnd>
        </p:sndAc>
      </p:transition>
    </mc:Choice>
    <mc:Fallback>
      <p:transition advTm="41000">
        <p:wheel spokes="8"/>
        <p:sndAc>
          <p:stSnd>
            <p:snd r:embed="rId2" name="9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393</TotalTime>
  <Words>350</Words>
  <Application>Microsoft Office PowerPoint</Application>
  <PresentationFormat>Экран (4:3)</PresentationFormat>
  <Paragraphs>47</Paragraphs>
  <Slides>12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  <vt:variant>
        <vt:lpstr>Произвольные показы</vt:lpstr>
      </vt:variant>
      <vt:variant>
        <vt:i4>1</vt:i4>
      </vt:variant>
    </vt:vector>
  </HeadingPairs>
  <TitlesOfParts>
    <vt:vector size="20" baseType="lpstr">
      <vt:lpstr>Arial</vt:lpstr>
      <vt:lpstr>Calibri</vt:lpstr>
      <vt:lpstr>Constantia</vt:lpstr>
      <vt:lpstr>Tahoma</vt:lpstr>
      <vt:lpstr>Times New Roman</vt:lpstr>
      <vt:lpstr>Wingdings 2</vt:lpstr>
      <vt:lpstr>Поток</vt:lpstr>
      <vt:lpstr>Презентация PowerPoint</vt:lpstr>
      <vt:lpstr>ФГОС ДО</vt:lpstr>
      <vt:lpstr>«Расскажи – и я забуду, покажи – и я запомню, дай попробовать – и я пойму»                                          (Китайская пословица»)</vt:lpstr>
      <vt:lpstr>Цели и задачи обучения изобразительной деятельности.</vt:lpstr>
      <vt:lpstr>УГОЛОК ИЗО</vt:lpstr>
      <vt:lpstr>Презентация PowerPoint</vt:lpstr>
      <vt:lpstr>Презентация PowerPoint</vt:lpstr>
      <vt:lpstr>МЕТОД СОВМЕСТНОГО РИСОВАНИЯ</vt:lpstr>
      <vt:lpstr>Возьми карандаш правильно!</vt:lpstr>
      <vt:lpstr>Результаты проделанной работы</vt:lpstr>
      <vt:lpstr>Презентация PowerPoint</vt:lpstr>
      <vt:lpstr>Спасибо за внимание!</vt:lpstr>
      <vt:lpstr>Произвольный показ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Хизир Эльмурзаев</cp:lastModifiedBy>
  <cp:revision>44</cp:revision>
  <dcterms:created xsi:type="dcterms:W3CDTF">2018-10-24T14:59:29Z</dcterms:created>
  <dcterms:modified xsi:type="dcterms:W3CDTF">2021-02-12T08:29:29Z</dcterms:modified>
</cp:coreProperties>
</file>